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4" r:id="rId1"/>
    <p:sldMasterId id="2147484037" r:id="rId2"/>
  </p:sldMasterIdLst>
  <p:notesMasterIdLst>
    <p:notesMasterId r:id="rId61"/>
  </p:notesMasterIdLst>
  <p:handoutMasterIdLst>
    <p:handoutMasterId r:id="rId62"/>
  </p:handoutMasterIdLst>
  <p:sldIdLst>
    <p:sldId id="256" r:id="rId3"/>
    <p:sldId id="300" r:id="rId4"/>
    <p:sldId id="257" r:id="rId5"/>
    <p:sldId id="267" r:id="rId6"/>
    <p:sldId id="259" r:id="rId7"/>
    <p:sldId id="261" r:id="rId8"/>
    <p:sldId id="258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8" r:id="rId34"/>
    <p:sldId id="287" r:id="rId35"/>
    <p:sldId id="289" r:id="rId36"/>
    <p:sldId id="290" r:id="rId37"/>
    <p:sldId id="286" r:id="rId38"/>
    <p:sldId id="292" r:id="rId39"/>
    <p:sldId id="293" r:id="rId40"/>
    <p:sldId id="294" r:id="rId41"/>
    <p:sldId id="291" r:id="rId42"/>
    <p:sldId id="295" r:id="rId43"/>
    <p:sldId id="296" r:id="rId44"/>
    <p:sldId id="297" r:id="rId45"/>
    <p:sldId id="298" r:id="rId46"/>
    <p:sldId id="299" r:id="rId47"/>
    <p:sldId id="305" r:id="rId48"/>
    <p:sldId id="307" r:id="rId49"/>
    <p:sldId id="308" r:id="rId50"/>
    <p:sldId id="309" r:id="rId51"/>
    <p:sldId id="310" r:id="rId52"/>
    <p:sldId id="311" r:id="rId53"/>
    <p:sldId id="306" r:id="rId54"/>
    <p:sldId id="312" r:id="rId55"/>
    <p:sldId id="315" r:id="rId56"/>
    <p:sldId id="316" r:id="rId57"/>
    <p:sldId id="318" r:id="rId58"/>
    <p:sldId id="319" r:id="rId59"/>
    <p:sldId id="301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39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>
      <p:cViewPr varScale="1">
        <p:scale>
          <a:sx n="154" d="100"/>
          <a:sy n="154" d="100"/>
        </p:scale>
        <p:origin x="202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0.png"/><Relationship Id="rId1" Type="http://schemas.openxmlformats.org/officeDocument/2006/relationships/image" Target="../media/image53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8536DC-1520-498C-88BC-4549290D4F7E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3C7B8E1-4C12-4CB3-8763-80E4916767CF}">
          <dgm:prSet phldrT="[文本]" custT="1"/>
          <dgm:spPr/>
          <dgm:t>
            <a:bodyPr/>
            <a:lstStyle/>
            <a:p>
              <a:r>
                <a:rPr lang="zh-CN" altLang="en-US" sz="2400" dirty="0"/>
                <a:t>将训练图像和测试图像表示为列向量：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altLang="zh-CN" sz="2400" b="0" i="0" smtClean="0">
                      <a:latin typeface="Cambria Math" panose="02040503050406030204" pitchFamily="18" charset="0"/>
                    </a:rPr>
                    <m:t>y</m:t>
                  </m:r>
                  <m:r>
                    <a:rPr lang="en-US" altLang="zh-CN" sz="2400" b="0" i="0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altLang="zh-CN" sz="24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zh-CN" altLang="en-US" sz="2400" dirty="0"/>
                <a:t>，</a:t>
              </a:r>
              <a14:m>
                <m:oMath xmlns:m="http://schemas.openxmlformats.org/officeDocument/2006/math">
                  <m:r>
                    <a:rPr lang="en-US" altLang="zh-CN" sz="240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altLang="zh-CN" sz="2400" i="1" smtClean="0">
                      <a:latin typeface="Cambria Math" panose="02040503050406030204" pitchFamily="18" charset="0"/>
                    </a:rPr>
                    <m:t>=1,…,</m:t>
                  </m:r>
                  <m:r>
                    <a:rPr lang="en-US" altLang="zh-CN" sz="2400" i="1" smtClean="0">
                      <a:latin typeface="Cambria Math" panose="02040503050406030204" pitchFamily="18" charset="0"/>
                    </a:rPr>
                    <m:t>𝑐</m:t>
                  </m:r>
                </m:oMath>
              </a14:m>
              <a:endParaRPr lang="zh-CN" altLang="en-US" sz="2400" dirty="0"/>
            </a:p>
          </dgm:t>
        </dgm:pt>
      </mc:Choice>
      <mc:Fallback xmlns="">
        <dgm:pt modelId="{A3C7B8E1-4C12-4CB3-8763-80E4916767CF}">
          <dgm:prSet phldrT="[文本]" custT="1"/>
          <dgm:spPr/>
          <dgm:t>
            <a:bodyPr/>
            <a:lstStyle/>
            <a:p>
              <a:r>
                <a:rPr lang="zh-CN" altLang="en-US" sz="2400" dirty="0"/>
                <a:t>将训练图像和测试图像表示为列向量：</a:t>
              </a:r>
              <a:r>
                <a:rPr lang="en-US" altLang="zh-CN" sz="2400" b="0" i="0">
                  <a:latin typeface="Cambria Math" panose="02040503050406030204" pitchFamily="18" charset="0"/>
                </a:rPr>
                <a:t>y, 𝑋_𝑖</a:t>
              </a:r>
              <a:r>
                <a:rPr lang="zh-CN" altLang="en-US" sz="2400" dirty="0"/>
                <a:t>，</a:t>
              </a:r>
              <a:r>
                <a:rPr lang="en-US" altLang="zh-CN" sz="2400" i="0">
                  <a:latin typeface="Cambria Math" panose="02040503050406030204" pitchFamily="18" charset="0"/>
                </a:rPr>
                <a:t>𝑖=1,…,𝑐</a:t>
              </a:r>
              <a:endParaRPr lang="zh-CN" altLang="en-US" sz="2400" dirty="0"/>
            </a:p>
          </dgm:t>
        </dgm:pt>
      </mc:Fallback>
    </mc:AlternateContent>
    <dgm:pt modelId="{FC64A027-4335-46A3-8848-16B68058464F}" type="parTrans" cxnId="{1AFA81D8-9FA7-4A8C-9BD4-30487C8A2FE7}">
      <dgm:prSet/>
      <dgm:spPr/>
      <dgm:t>
        <a:bodyPr/>
        <a:lstStyle/>
        <a:p>
          <a:endParaRPr lang="zh-CN" altLang="en-US"/>
        </a:p>
      </dgm:t>
    </dgm:pt>
    <dgm:pt modelId="{CAA73AD8-D372-43E2-AB43-B93CEA7EAD9D}" type="sibTrans" cxnId="{1AFA81D8-9FA7-4A8C-9BD4-30487C8A2FE7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85560FD-5E46-4683-9DA2-0F9C0062A676}">
          <dgm:prSet phldrT="[文本]" custT="1"/>
          <dgm:spPr/>
          <dgm:t>
            <a:bodyPr/>
            <a:lstStyle/>
            <a:p>
              <a:r>
                <a:rPr lang="zh-CN" altLang="en-US" sz="2400" dirty="0"/>
                <a:t>将图像进行特征变换，</a:t>
              </a:r>
              <a:r>
                <a:rPr lang="en-US" altLang="zh-CN" sz="2400" dirty="0"/>
                <a:t>e.g., PCA: </a:t>
              </a:r>
              <a14:m>
                <m:oMath xmlns:m="http://schemas.openxmlformats.org/officeDocument/2006/math">
                  <m:r>
                    <a:rPr lang="en-US" altLang="zh-CN" sz="2400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altLang="zh-CN" sz="2400" b="0" i="0" smtClean="0"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altLang="zh-CN" sz="24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𝑊</m:t>
                      </m:r>
                    </m:e>
                    <m: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</m:sup>
                  </m:sSup>
                  <m:r>
                    <a:rPr lang="en-US" altLang="zh-CN" sz="2400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altLang="zh-CN" sz="2400" i="1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US" altLang="zh-CN" sz="2400" dirty="0"/>
                <a:t>,  </a:t>
              </a:r>
              <a14:m>
                <m:oMath xmlns:m="http://schemas.openxmlformats.org/officeDocument/2006/math">
                  <m:r>
                    <a:rPr lang="en-US" altLang="zh-CN" sz="2400" b="0" i="0" smtClean="0">
                      <a:latin typeface="Cambria Math" panose="02040503050406030204" pitchFamily="18" charset="0"/>
                    </a:rPr>
                    <m:t>  </m:t>
                  </m:r>
                  <m:sSub>
                    <m:sSubPr>
                      <m:ctrlPr>
                        <a:rPr lang="en-US" altLang="zh-CN" sz="24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altLang="zh-CN" sz="2400" i="1" smtClean="0"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altLang="zh-CN" sz="24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𝑊</m:t>
                      </m:r>
                    </m:e>
                    <m: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𝑡</m:t>
                      </m:r>
                    </m:sup>
                  </m:sSup>
                  <m:sSub>
                    <m:sSubPr>
                      <m:ctrlPr>
                        <a:rPr lang="en-US" altLang="zh-CN" sz="24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altLang="zh-CN" sz="2400" i="1">
                      <a:latin typeface="Cambria Math" panose="02040503050406030204" pitchFamily="18" charset="0"/>
                    </a:rPr>
                    <m:t> </m:t>
                  </m:r>
                </m:oMath>
              </a14:m>
              <a:endParaRPr lang="zh-CN" altLang="en-US" sz="2400" dirty="0"/>
            </a:p>
          </dgm:t>
        </dgm:pt>
      </mc:Choice>
      <mc:Fallback xmlns="">
        <dgm:pt modelId="{085560FD-5E46-4683-9DA2-0F9C0062A676}">
          <dgm:prSet phldrT="[文本]" custT="1"/>
          <dgm:spPr/>
          <dgm:t>
            <a:bodyPr/>
            <a:lstStyle/>
            <a:p>
              <a:r>
                <a:rPr lang="zh-CN" altLang="en-US" sz="2400" dirty="0"/>
                <a:t>将图像进行特征变换，</a:t>
              </a:r>
              <a:r>
                <a:rPr lang="en-US" altLang="zh-CN" sz="2400" dirty="0"/>
                <a:t>e.g., PCA: </a:t>
              </a:r>
              <a:r>
                <a:rPr lang="en-US" altLang="zh-CN" sz="2400" b="0" i="0">
                  <a:latin typeface="Cambria Math" panose="02040503050406030204" pitchFamily="18" charset="0"/>
                </a:rPr>
                <a:t>𝑦=</a:t>
              </a:r>
              <a:r>
                <a:rPr lang="en-US" altLang="zh-CN" sz="2400" i="0">
                  <a:latin typeface="Cambria Math" panose="02040503050406030204" pitchFamily="18" charset="0"/>
                </a:rPr>
                <a:t>𝑊^𝑡</a:t>
              </a:r>
              <a:r>
                <a:rPr lang="en-US" altLang="zh-CN" sz="2400" b="0" i="0">
                  <a:latin typeface="Cambria Math" panose="02040503050406030204" pitchFamily="18" charset="0"/>
                </a:rPr>
                <a:t> 𝑦</a:t>
              </a:r>
              <a:r>
                <a:rPr lang="en-US" altLang="zh-CN" sz="2400" i="0">
                  <a:latin typeface="Cambria Math" panose="02040503050406030204" pitchFamily="18" charset="0"/>
                </a:rPr>
                <a:t> </a:t>
              </a:r>
              <a:r>
                <a:rPr lang="en-US" altLang="zh-CN" sz="2400" dirty="0"/>
                <a:t>,  </a:t>
              </a:r>
              <a:r>
                <a:rPr lang="en-US" altLang="zh-CN" sz="2400" b="0" i="0">
                  <a:latin typeface="Cambria Math" panose="02040503050406030204" pitchFamily="18" charset="0"/>
                </a:rPr>
                <a:t>  𝑋_𝑖</a:t>
              </a:r>
              <a:r>
                <a:rPr lang="en-US" altLang="zh-CN" sz="2400" i="0">
                  <a:latin typeface="Cambria Math" panose="02040503050406030204" pitchFamily="18" charset="0"/>
                </a:rPr>
                <a:t>=𝑊^𝑡 </a:t>
              </a:r>
              <a:r>
                <a:rPr lang="en-US" altLang="zh-CN" sz="2400" b="0" i="0">
                  <a:latin typeface="Cambria Math" panose="02040503050406030204" pitchFamily="18" charset="0"/>
                </a:rPr>
                <a:t>𝑋_𝑖 </a:t>
              </a:r>
              <a:r>
                <a:rPr lang="en-US" altLang="zh-CN" sz="2400" i="0">
                  <a:latin typeface="Cambria Math" panose="02040503050406030204" pitchFamily="18" charset="0"/>
                </a:rPr>
                <a:t> </a:t>
              </a:r>
              <a:endParaRPr lang="zh-CN" altLang="en-US" sz="2400" dirty="0"/>
            </a:p>
          </dgm:t>
        </dgm:pt>
      </mc:Fallback>
    </mc:AlternateContent>
    <dgm:pt modelId="{7651136C-C8BC-4391-A6FE-126900523A81}" type="parTrans" cxnId="{4B2206C1-8B30-44F8-8284-82301B697670}">
      <dgm:prSet/>
      <dgm:spPr/>
      <dgm:t>
        <a:bodyPr/>
        <a:lstStyle/>
        <a:p>
          <a:endParaRPr lang="zh-CN" altLang="en-US"/>
        </a:p>
      </dgm:t>
    </dgm:pt>
    <dgm:pt modelId="{AAE05EAB-C2CC-48E3-8546-DE4C5F311565}" type="sibTrans" cxnId="{4B2206C1-8B30-44F8-8284-82301B697670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4A98A30-E4EF-418C-BA19-C438D50D3CED}">
          <dgm:prSet phldrT="[文本]" custT="1"/>
          <dgm:spPr/>
          <dgm:t>
            <a:bodyPr/>
            <a:lstStyle/>
            <a:p>
              <a:r>
                <a:rPr lang="zh-CN" altLang="en-US" sz="2400" dirty="0"/>
                <a:t>利用最小二乘法求得表示系数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zh-CN" altLang="en-US" sz="24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acc>
                </m:oMath>
              </a14:m>
              <a:endParaRPr lang="zh-CN" altLang="en-US" sz="2400" dirty="0"/>
            </a:p>
          </dgm:t>
        </dgm:pt>
      </mc:Choice>
      <mc:Fallback xmlns="">
        <dgm:pt modelId="{D4A98A30-E4EF-418C-BA19-C438D50D3CED}">
          <dgm:prSet phldrT="[文本]" custT="1"/>
          <dgm:spPr/>
          <dgm:t>
            <a:bodyPr/>
            <a:lstStyle/>
            <a:p>
              <a:r>
                <a:rPr lang="zh-CN" altLang="en-US" sz="2400" dirty="0"/>
                <a:t>利用最小二乘法求得表示系数</a:t>
              </a:r>
              <a:r>
                <a:rPr lang="zh-CN" altLang="en-US" sz="2400" i="0">
                  <a:latin typeface="Cambria Math" panose="02040503050406030204" pitchFamily="18" charset="0"/>
                </a:rPr>
                <a:t>(𝛽</a:t>
              </a:r>
              <a:r>
                <a:rPr lang="en-US" altLang="zh-CN" sz="2400" i="0">
                  <a:latin typeface="Cambria Math" panose="02040503050406030204" pitchFamily="18" charset="0"/>
                </a:rPr>
                <a:t>_</a:t>
              </a:r>
              <a:r>
                <a:rPr lang="en-US" altLang="zh-CN" sz="2400" b="0" i="0">
                  <a:latin typeface="Cambria Math" panose="02040503050406030204" pitchFamily="18" charset="0"/>
                </a:rPr>
                <a:t>𝑖 </a:t>
              </a:r>
              <a:r>
                <a:rPr lang="zh-CN" altLang="en-US" sz="2400" b="0" i="0">
                  <a:latin typeface="Cambria Math" panose="02040503050406030204" pitchFamily="18" charset="0"/>
                </a:rPr>
                <a:t>) ̂</a:t>
              </a:r>
              <a:endParaRPr lang="zh-CN" altLang="en-US" sz="2400" dirty="0"/>
            </a:p>
          </dgm:t>
        </dgm:pt>
      </mc:Fallback>
    </mc:AlternateContent>
    <dgm:pt modelId="{865E3341-8F5E-46EC-BE6B-9747E3B777BC}" type="parTrans" cxnId="{1B2852D7-CB0C-4B41-9D0B-42360C5E2B09}">
      <dgm:prSet/>
      <dgm:spPr/>
      <dgm:t>
        <a:bodyPr/>
        <a:lstStyle/>
        <a:p>
          <a:endParaRPr lang="zh-CN" altLang="en-US"/>
        </a:p>
      </dgm:t>
    </dgm:pt>
    <dgm:pt modelId="{5305B890-7570-4AB5-97C8-D8315B2FC50F}" type="sibTrans" cxnId="{1B2852D7-CB0C-4B41-9D0B-42360C5E2B09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E8AB530-C617-4031-9D8D-5DAB23B743C2}">
          <dgm:prSet custT="1"/>
          <dgm:spPr/>
          <dgm:t>
            <a:bodyPr/>
            <a:lstStyle/>
            <a:p>
              <a:r>
                <a:rPr lang="zh-CN" altLang="en-US" sz="2400" dirty="0"/>
                <a:t>计算测试图像到各类的距离：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sz="24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</m:t>
                      </m:r>
                    </m:e>
                    <m: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altLang="zh-CN" sz="2400" i="1">
                      <a:latin typeface="Cambria Math" panose="02040503050406030204" pitchFamily="18" charset="0"/>
                    </a:rPr>
                    <m:t>=||</m:t>
                  </m:r>
                  <m:r>
                    <a:rPr lang="en-US" altLang="zh-CN" sz="2400" i="1">
                      <a:latin typeface="Cambria Math" panose="02040503050406030204" pitchFamily="18" charset="0"/>
                    </a:rPr>
                    <m:t>𝑦</m:t>
                  </m:r>
                  <m:r>
                    <a:rPr lang="en-US" altLang="zh-CN" sz="2400" i="1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altLang="zh-CN" sz="2400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acc>
                    <m:accPr>
                      <m:chr m:val="̂"/>
                      <m:ctrlPr>
                        <a:rPr lang="en-US" altLang="zh-CN" sz="24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acc>
                  <m:r>
                    <a:rPr lang="en-US" altLang="zh-CN" sz="2400" i="1">
                      <a:latin typeface="Cambria Math" panose="02040503050406030204" pitchFamily="18" charset="0"/>
                    </a:rPr>
                    <m:t>|</m:t>
                  </m:r>
                  <m:sSup>
                    <m:sSupPr>
                      <m:ctrlPr>
                        <a:rPr lang="en-US" altLang="zh-CN" sz="2400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</m:e>
                    <m:sup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endParaRPr lang="zh-CN" altLang="en-US" sz="2400" dirty="0"/>
            </a:p>
          </dgm:t>
        </dgm:pt>
      </mc:Choice>
      <mc:Fallback xmlns="">
        <dgm:pt modelId="{4E8AB530-C617-4031-9D8D-5DAB23B743C2}">
          <dgm:prSet custT="1"/>
          <dgm:spPr/>
          <dgm:t>
            <a:bodyPr/>
            <a:lstStyle/>
            <a:p>
              <a:r>
                <a:rPr lang="zh-CN" altLang="en-US" sz="2400" dirty="0"/>
                <a:t>计算测试图像到各类的距离：</a:t>
              </a:r>
              <a:r>
                <a:rPr lang="en-US" altLang="zh-CN" sz="2400" i="0">
                  <a:latin typeface="Cambria Math" panose="02040503050406030204" pitchFamily="18" charset="0"/>
                </a:rPr>
                <a:t>𝑑_𝑖=||𝑦−𝑋_𝑖 (</a:t>
              </a:r>
              <a:r>
                <a:rPr lang="zh-CN" altLang="en-US" sz="2400" i="0">
                  <a:latin typeface="Cambria Math" panose="02040503050406030204" pitchFamily="18" charset="0"/>
                </a:rPr>
                <a:t>𝛽</a:t>
              </a:r>
              <a:r>
                <a:rPr lang="en-US" altLang="zh-CN" sz="2400" i="0">
                  <a:latin typeface="Cambria Math" panose="02040503050406030204" pitchFamily="18" charset="0"/>
                </a:rPr>
                <a:t>_</a:t>
              </a:r>
              <a:r>
                <a:rPr lang="en-US" altLang="zh-CN" sz="2400" b="0" i="0">
                  <a:latin typeface="Cambria Math" panose="02040503050406030204" pitchFamily="18" charset="0"/>
                </a:rPr>
                <a:t>𝑖 ) ̂</a:t>
              </a:r>
              <a:r>
                <a:rPr lang="en-US" altLang="zh-CN" sz="2400" i="0">
                  <a:latin typeface="Cambria Math" panose="02040503050406030204" pitchFamily="18" charset="0"/>
                </a:rPr>
                <a:t>||^2</a:t>
              </a:r>
              <a:endParaRPr lang="zh-CN" altLang="en-US" sz="2400" dirty="0"/>
            </a:p>
          </dgm:t>
        </dgm:pt>
      </mc:Fallback>
    </mc:AlternateContent>
    <dgm:pt modelId="{617A6906-3486-43FA-9176-1EA3F916CF9D}" type="parTrans" cxnId="{74C4BB50-0AD0-41B9-B7CC-624E3345F6F5}">
      <dgm:prSet/>
      <dgm:spPr/>
      <dgm:t>
        <a:bodyPr/>
        <a:lstStyle/>
        <a:p>
          <a:endParaRPr lang="zh-CN" altLang="en-US"/>
        </a:p>
      </dgm:t>
    </dgm:pt>
    <dgm:pt modelId="{E3C1DEE8-34DE-4B31-9FE3-67B2CF35EAC4}" type="sibTrans" cxnId="{74C4BB50-0AD0-41B9-B7CC-624E3345F6F5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DD9C1CD-1CCF-4549-BE16-5441A3810D29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做出识别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m:oMathPara>
              </a14:m>
              <a:endParaRPr lang="zh-CN" altLang="en-US" sz="2400" dirty="0"/>
            </a:p>
          </dgm:t>
        </dgm:pt>
      </mc:Choice>
      <mc:Fallback xmlns="">
        <dgm:pt modelId="{CDD9C1CD-1CCF-4549-BE16-5441A3810D29}">
          <dgm:prSet custT="1"/>
          <dgm:spPr/>
          <dgm:t>
            <a:bodyPr/>
            <a:lstStyle/>
            <a:p>
              <a:pPr/>
              <a:r>
                <a:rPr lang="zh-CN" altLang="en-US" sz="2400" i="0">
                  <a:latin typeface="Cambria Math" panose="02040503050406030204" pitchFamily="18" charset="0"/>
                </a:rPr>
                <a:t>做出识别</a:t>
              </a:r>
              <a:r>
                <a:rPr lang="zh-CN" altLang="en-US" sz="2400" b="0" i="0">
                  <a:latin typeface="Cambria Math" panose="02040503050406030204" pitchFamily="18" charset="0"/>
                </a:rPr>
                <a:t>：</a:t>
              </a:r>
              <a:r>
                <a:rPr lang="en-US" altLang="zh-CN" sz="2400" i="0">
                  <a:latin typeface="Cambria Math" panose="02040503050406030204" pitchFamily="18" charset="0"/>
                </a:rPr>
                <a:t>𝐼</a:t>
              </a:r>
              <a:r>
                <a:rPr lang="en-US" altLang="zh-CN" sz="2400" b="0" i="0">
                  <a:latin typeface="Cambria Math" panose="02040503050406030204" pitchFamily="18" charset="0"/>
                </a:rPr>
                <a:t>𝐷=   min┬𝑖⁡〖</a:t>
              </a:r>
              <a:r>
                <a:rPr lang="en-US" altLang="zh-CN" sz="2400" i="0">
                  <a:latin typeface="Cambria Math" panose="02040503050406030204" pitchFamily="18" charset="0"/>
                </a:rPr>
                <a:t>𝑑_𝑖 </a:t>
              </a:r>
              <a:r>
                <a:rPr lang="en-US" altLang="zh-CN" sz="2400" b="0" i="0">
                  <a:latin typeface="Cambria Math" panose="02040503050406030204" pitchFamily="18" charset="0"/>
                </a:rPr>
                <a:t>〗</a:t>
              </a:r>
              <a:endParaRPr lang="zh-CN" altLang="en-US" sz="2400" dirty="0"/>
            </a:p>
          </dgm:t>
        </dgm:pt>
      </mc:Fallback>
    </mc:AlternateContent>
    <dgm:pt modelId="{5001BF0C-FB20-43F5-A520-BD293E91895A}" type="parTrans" cxnId="{F114DCA8-F624-4FA8-874E-5C352C6567D1}">
      <dgm:prSet/>
      <dgm:spPr/>
      <dgm:t>
        <a:bodyPr/>
        <a:lstStyle/>
        <a:p>
          <a:endParaRPr lang="zh-CN" altLang="en-US"/>
        </a:p>
      </dgm:t>
    </dgm:pt>
    <dgm:pt modelId="{DFF78FEE-B204-4E98-B67C-3B2308D01841}" type="sibTrans" cxnId="{F114DCA8-F624-4FA8-874E-5C352C6567D1}">
      <dgm:prSet/>
      <dgm:spPr/>
      <dgm:t>
        <a:bodyPr/>
        <a:lstStyle/>
        <a:p>
          <a:endParaRPr lang="zh-CN" altLang="en-US"/>
        </a:p>
      </dgm:t>
    </dgm:pt>
    <dgm:pt modelId="{B1C2CD6E-9046-464C-B202-B63083AF3861}" type="pres">
      <dgm:prSet presAssocID="{F18536DC-1520-498C-88BC-4549290D4F7E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E806536-B8C3-4BEC-8619-E3DDB5F69731}" type="pres">
      <dgm:prSet presAssocID="{A3C7B8E1-4C12-4CB3-8763-80E4916767CF}" presName="node" presStyleLbl="node1" presStyleIdx="0" presStyleCnt="5" custScaleX="268060" custScaleY="408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5C05C1-1EF0-45CC-9E6D-572E780C4A8C}" type="pres">
      <dgm:prSet presAssocID="{CAA73AD8-D372-43E2-AB43-B93CEA7EAD9D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A53F0BE-3069-4EB9-8562-25DAB43BAC28}" type="pres">
      <dgm:prSet presAssocID="{CAA73AD8-D372-43E2-AB43-B93CEA7EAD9D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08E01E32-C481-4973-AE62-6D2BB54460CF}" type="pres">
      <dgm:prSet presAssocID="{085560FD-5E46-4683-9DA2-0F9C0062A676}" presName="node" presStyleLbl="node1" presStyleIdx="1" presStyleCnt="5" custScaleX="270367" custScaleY="541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5A7C5A-D55D-43D3-A11D-E38AC839FCF7}" type="pres">
      <dgm:prSet presAssocID="{AAE05EAB-C2CC-48E3-8546-DE4C5F31156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B198415A-7F8F-4593-A529-153F13927257}" type="pres">
      <dgm:prSet presAssocID="{AAE05EAB-C2CC-48E3-8546-DE4C5F31156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469E325B-04CB-4C3A-A296-3C6D6C840924}" type="pres">
      <dgm:prSet presAssocID="{D4A98A30-E4EF-418C-BA19-C438D50D3CED}" presName="node" presStyleLbl="node1" presStyleIdx="2" presStyleCnt="5" custScaleX="268060" custScaleY="35252" custLinFactNeighborX="-1278" custLinFactNeighborY="-368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5DEE21-1465-44C9-8E17-3DB4A1355036}" type="pres">
      <dgm:prSet presAssocID="{5305B890-7570-4AB5-97C8-D8315B2FC50F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6640DC5A-7360-4FB5-8FC4-3F4D8DA3C77B}" type="pres">
      <dgm:prSet presAssocID="{5305B890-7570-4AB5-97C8-D8315B2FC50F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F3E9899F-C104-43D5-9FAF-FACC83E6842A}" type="pres">
      <dgm:prSet presAssocID="{4E8AB530-C617-4031-9D8D-5DAB23B743C2}" presName="node" presStyleLbl="node1" presStyleIdx="3" presStyleCnt="5" custScaleX="125416" custScaleY="728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93E4E4-FAD3-44E0-8773-5A49417C7922}" type="pres">
      <dgm:prSet presAssocID="{E3C1DEE8-34DE-4B31-9FE3-67B2CF35EAC4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C2C042BF-7C3E-4976-940D-94B1E1D89F0F}" type="pres">
      <dgm:prSet presAssocID="{E3C1DEE8-34DE-4B31-9FE3-67B2CF35EAC4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A083EF1E-D1E2-47EF-85C6-C4E5825B3DE7}" type="pres">
      <dgm:prSet presAssocID="{CDD9C1CD-1CCF-4549-BE16-5441A3810D29}" presName="node" presStyleLbl="node1" presStyleIdx="4" presStyleCnt="5" custScaleX="120618" custScaleY="445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FA45BF2-AB4B-4E69-9265-FF47D419E67B}" type="presOf" srcId="{F18536DC-1520-498C-88BC-4549290D4F7E}" destId="{B1C2CD6E-9046-464C-B202-B63083AF3861}" srcOrd="0" destOrd="0" presId="urn:microsoft.com/office/officeart/2005/8/layout/process2"/>
    <dgm:cxn modelId="{0C822DEC-FFEB-4D9A-BFE7-1F6921A85932}" type="presOf" srcId="{5305B890-7570-4AB5-97C8-D8315B2FC50F}" destId="{985DEE21-1465-44C9-8E17-3DB4A1355036}" srcOrd="0" destOrd="0" presId="urn:microsoft.com/office/officeart/2005/8/layout/process2"/>
    <dgm:cxn modelId="{B2B72735-AE6D-4C64-8B99-D04FA28471CC}" type="presOf" srcId="{4E8AB530-C617-4031-9D8D-5DAB23B743C2}" destId="{F3E9899F-C104-43D5-9FAF-FACC83E6842A}" srcOrd="0" destOrd="0" presId="urn:microsoft.com/office/officeart/2005/8/layout/process2"/>
    <dgm:cxn modelId="{C0F3120E-5701-4CA0-979F-B52D52DA8008}" type="presOf" srcId="{AAE05EAB-C2CC-48E3-8546-DE4C5F311565}" destId="{B198415A-7F8F-4593-A529-153F13927257}" srcOrd="1" destOrd="0" presId="urn:microsoft.com/office/officeart/2005/8/layout/process2"/>
    <dgm:cxn modelId="{4B2206C1-8B30-44F8-8284-82301B697670}" srcId="{F18536DC-1520-498C-88BC-4549290D4F7E}" destId="{085560FD-5E46-4683-9DA2-0F9C0062A676}" srcOrd="1" destOrd="0" parTransId="{7651136C-C8BC-4391-A6FE-126900523A81}" sibTransId="{AAE05EAB-C2CC-48E3-8546-DE4C5F311565}"/>
    <dgm:cxn modelId="{EAAFF0A6-2FAA-4FCF-84A8-C1BDD4293467}" type="presOf" srcId="{D4A98A30-E4EF-418C-BA19-C438D50D3CED}" destId="{469E325B-04CB-4C3A-A296-3C6D6C840924}" srcOrd="0" destOrd="0" presId="urn:microsoft.com/office/officeart/2005/8/layout/process2"/>
    <dgm:cxn modelId="{1AFA81D8-9FA7-4A8C-9BD4-30487C8A2FE7}" srcId="{F18536DC-1520-498C-88BC-4549290D4F7E}" destId="{A3C7B8E1-4C12-4CB3-8763-80E4916767CF}" srcOrd="0" destOrd="0" parTransId="{FC64A027-4335-46A3-8848-16B68058464F}" sibTransId="{CAA73AD8-D372-43E2-AB43-B93CEA7EAD9D}"/>
    <dgm:cxn modelId="{63D02ECC-4B1C-425D-84CF-12501056BDDF}" type="presOf" srcId="{E3C1DEE8-34DE-4B31-9FE3-67B2CF35EAC4}" destId="{A393E4E4-FAD3-44E0-8773-5A49417C7922}" srcOrd="0" destOrd="0" presId="urn:microsoft.com/office/officeart/2005/8/layout/process2"/>
    <dgm:cxn modelId="{26A2019B-8B93-4D2F-9887-3ED5D496EC8E}" type="presOf" srcId="{5305B890-7570-4AB5-97C8-D8315B2FC50F}" destId="{6640DC5A-7360-4FB5-8FC4-3F4D8DA3C77B}" srcOrd="1" destOrd="0" presId="urn:microsoft.com/office/officeart/2005/8/layout/process2"/>
    <dgm:cxn modelId="{76B7D7C5-C003-4A2D-A73D-15A10E74FBDE}" type="presOf" srcId="{E3C1DEE8-34DE-4B31-9FE3-67B2CF35EAC4}" destId="{C2C042BF-7C3E-4976-940D-94B1E1D89F0F}" srcOrd="1" destOrd="0" presId="urn:microsoft.com/office/officeart/2005/8/layout/process2"/>
    <dgm:cxn modelId="{F114DCA8-F624-4FA8-874E-5C352C6567D1}" srcId="{F18536DC-1520-498C-88BC-4549290D4F7E}" destId="{CDD9C1CD-1CCF-4549-BE16-5441A3810D29}" srcOrd="4" destOrd="0" parTransId="{5001BF0C-FB20-43F5-A520-BD293E91895A}" sibTransId="{DFF78FEE-B204-4E98-B67C-3B2308D01841}"/>
    <dgm:cxn modelId="{87E2A08C-9275-4CB5-AC5F-A22BF7D5364C}" type="presOf" srcId="{AAE05EAB-C2CC-48E3-8546-DE4C5F311565}" destId="{2D5A7C5A-D55D-43D3-A11D-E38AC839FCF7}" srcOrd="0" destOrd="0" presId="urn:microsoft.com/office/officeart/2005/8/layout/process2"/>
    <dgm:cxn modelId="{23CC20A2-C89B-4A2F-8709-C6B59A771A8E}" type="presOf" srcId="{A3C7B8E1-4C12-4CB3-8763-80E4916767CF}" destId="{DE806536-B8C3-4BEC-8619-E3DDB5F69731}" srcOrd="0" destOrd="0" presId="urn:microsoft.com/office/officeart/2005/8/layout/process2"/>
    <dgm:cxn modelId="{2C6EC148-DB36-4A4D-8B1D-C30F6DEA70AB}" type="presOf" srcId="{CAA73AD8-D372-43E2-AB43-B93CEA7EAD9D}" destId="{F75C05C1-1EF0-45CC-9E6D-572E780C4A8C}" srcOrd="0" destOrd="0" presId="urn:microsoft.com/office/officeart/2005/8/layout/process2"/>
    <dgm:cxn modelId="{BB52D071-C682-4E70-BA09-018E090991A3}" type="presOf" srcId="{085560FD-5E46-4683-9DA2-0F9C0062A676}" destId="{08E01E32-C481-4973-AE62-6D2BB54460CF}" srcOrd="0" destOrd="0" presId="urn:microsoft.com/office/officeart/2005/8/layout/process2"/>
    <dgm:cxn modelId="{74C4BB50-0AD0-41B9-B7CC-624E3345F6F5}" srcId="{F18536DC-1520-498C-88BC-4549290D4F7E}" destId="{4E8AB530-C617-4031-9D8D-5DAB23B743C2}" srcOrd="3" destOrd="0" parTransId="{617A6906-3486-43FA-9176-1EA3F916CF9D}" sibTransId="{E3C1DEE8-34DE-4B31-9FE3-67B2CF35EAC4}"/>
    <dgm:cxn modelId="{2816A3CE-F998-4755-9080-BDF97813770B}" type="presOf" srcId="{CAA73AD8-D372-43E2-AB43-B93CEA7EAD9D}" destId="{FA53F0BE-3069-4EB9-8562-25DAB43BAC28}" srcOrd="1" destOrd="0" presId="urn:microsoft.com/office/officeart/2005/8/layout/process2"/>
    <dgm:cxn modelId="{1B2852D7-CB0C-4B41-9D0B-42360C5E2B09}" srcId="{F18536DC-1520-498C-88BC-4549290D4F7E}" destId="{D4A98A30-E4EF-418C-BA19-C438D50D3CED}" srcOrd="2" destOrd="0" parTransId="{865E3341-8F5E-46EC-BE6B-9747E3B777BC}" sibTransId="{5305B890-7570-4AB5-97C8-D8315B2FC50F}"/>
    <dgm:cxn modelId="{58E3AB30-5B38-418F-BAC2-D4AD63D9E3FA}" type="presOf" srcId="{CDD9C1CD-1CCF-4549-BE16-5441A3810D29}" destId="{A083EF1E-D1E2-47EF-85C6-C4E5825B3DE7}" srcOrd="0" destOrd="0" presId="urn:microsoft.com/office/officeart/2005/8/layout/process2"/>
    <dgm:cxn modelId="{F5DE62EF-F97F-40BA-AC47-9DB20114A4B7}" type="presParOf" srcId="{B1C2CD6E-9046-464C-B202-B63083AF3861}" destId="{DE806536-B8C3-4BEC-8619-E3DDB5F69731}" srcOrd="0" destOrd="0" presId="urn:microsoft.com/office/officeart/2005/8/layout/process2"/>
    <dgm:cxn modelId="{680E4878-1AA7-49AD-A16C-5A111F5880D1}" type="presParOf" srcId="{B1C2CD6E-9046-464C-B202-B63083AF3861}" destId="{F75C05C1-1EF0-45CC-9E6D-572E780C4A8C}" srcOrd="1" destOrd="0" presId="urn:microsoft.com/office/officeart/2005/8/layout/process2"/>
    <dgm:cxn modelId="{C078F089-9E76-4BA0-83AE-AA5FA541EA38}" type="presParOf" srcId="{F75C05C1-1EF0-45CC-9E6D-572E780C4A8C}" destId="{FA53F0BE-3069-4EB9-8562-25DAB43BAC28}" srcOrd="0" destOrd="0" presId="urn:microsoft.com/office/officeart/2005/8/layout/process2"/>
    <dgm:cxn modelId="{EEA00BAA-5583-4A04-8771-A1CC4402A58C}" type="presParOf" srcId="{B1C2CD6E-9046-464C-B202-B63083AF3861}" destId="{08E01E32-C481-4973-AE62-6D2BB54460CF}" srcOrd="2" destOrd="0" presId="urn:microsoft.com/office/officeart/2005/8/layout/process2"/>
    <dgm:cxn modelId="{E0794ACE-7E5E-444E-9AAB-25DD13B46311}" type="presParOf" srcId="{B1C2CD6E-9046-464C-B202-B63083AF3861}" destId="{2D5A7C5A-D55D-43D3-A11D-E38AC839FCF7}" srcOrd="3" destOrd="0" presId="urn:microsoft.com/office/officeart/2005/8/layout/process2"/>
    <dgm:cxn modelId="{83ED11CB-F653-44AE-839E-D8959B1811E6}" type="presParOf" srcId="{2D5A7C5A-D55D-43D3-A11D-E38AC839FCF7}" destId="{B198415A-7F8F-4593-A529-153F13927257}" srcOrd="0" destOrd="0" presId="urn:microsoft.com/office/officeart/2005/8/layout/process2"/>
    <dgm:cxn modelId="{E364461B-046B-4A1D-8D68-516D72B1DF83}" type="presParOf" srcId="{B1C2CD6E-9046-464C-B202-B63083AF3861}" destId="{469E325B-04CB-4C3A-A296-3C6D6C840924}" srcOrd="4" destOrd="0" presId="urn:microsoft.com/office/officeart/2005/8/layout/process2"/>
    <dgm:cxn modelId="{0D04557F-3190-4779-9888-D86B16A15060}" type="presParOf" srcId="{B1C2CD6E-9046-464C-B202-B63083AF3861}" destId="{985DEE21-1465-44C9-8E17-3DB4A1355036}" srcOrd="5" destOrd="0" presId="urn:microsoft.com/office/officeart/2005/8/layout/process2"/>
    <dgm:cxn modelId="{ABFF87D8-C5DF-4816-814E-DD449EFA72A0}" type="presParOf" srcId="{985DEE21-1465-44C9-8E17-3DB4A1355036}" destId="{6640DC5A-7360-4FB5-8FC4-3F4D8DA3C77B}" srcOrd="0" destOrd="0" presId="urn:microsoft.com/office/officeart/2005/8/layout/process2"/>
    <dgm:cxn modelId="{333E4888-74E3-42EB-8EA4-95B406E74EEA}" type="presParOf" srcId="{B1C2CD6E-9046-464C-B202-B63083AF3861}" destId="{F3E9899F-C104-43D5-9FAF-FACC83E6842A}" srcOrd="6" destOrd="0" presId="urn:microsoft.com/office/officeart/2005/8/layout/process2"/>
    <dgm:cxn modelId="{939D8D71-33BB-440E-8A36-CAC88D35FB3D}" type="presParOf" srcId="{B1C2CD6E-9046-464C-B202-B63083AF3861}" destId="{A393E4E4-FAD3-44E0-8773-5A49417C7922}" srcOrd="7" destOrd="0" presId="urn:microsoft.com/office/officeart/2005/8/layout/process2"/>
    <dgm:cxn modelId="{AB85573E-C832-4590-BB0F-8A26D701E4A2}" type="presParOf" srcId="{A393E4E4-FAD3-44E0-8773-5A49417C7922}" destId="{C2C042BF-7C3E-4976-940D-94B1E1D89F0F}" srcOrd="0" destOrd="0" presId="urn:microsoft.com/office/officeart/2005/8/layout/process2"/>
    <dgm:cxn modelId="{8F431745-5606-4D60-AA61-3294F65E7283}" type="presParOf" srcId="{B1C2CD6E-9046-464C-B202-B63083AF3861}" destId="{A083EF1E-D1E2-47EF-85C6-C4E5825B3DE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8536DC-1520-498C-88BC-4549290D4F7E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3C7B8E1-4C12-4CB3-8763-80E4916767CF}">
      <dgm:prSet phldrT="[文本]" custT="1"/>
      <dgm:spPr>
        <a:blipFill>
          <a:blip xmlns:r="http://schemas.openxmlformats.org/officeDocument/2006/relationships" r:embed="rId1"/>
          <a:stretch>
            <a:fillRect t="-16049" b="-28395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FC64A027-4335-46A3-8848-16B68058464F}" type="parTrans" cxnId="{1AFA81D8-9FA7-4A8C-9BD4-30487C8A2FE7}">
      <dgm:prSet/>
      <dgm:spPr/>
      <dgm:t>
        <a:bodyPr/>
        <a:lstStyle/>
        <a:p>
          <a:endParaRPr lang="zh-CN" altLang="en-US"/>
        </a:p>
      </dgm:t>
    </dgm:pt>
    <dgm:pt modelId="{CAA73AD8-D372-43E2-AB43-B93CEA7EAD9D}" type="sibTrans" cxnId="{1AFA81D8-9FA7-4A8C-9BD4-30487C8A2FE7}">
      <dgm:prSet/>
      <dgm:spPr/>
      <dgm:t>
        <a:bodyPr/>
        <a:lstStyle/>
        <a:p>
          <a:endParaRPr lang="zh-CN" altLang="en-US"/>
        </a:p>
      </dgm:t>
    </dgm:pt>
    <dgm:pt modelId="{085560FD-5E46-4683-9DA2-0F9C0062A676}">
      <dgm:prSet phldrT="[文本]" custT="1"/>
      <dgm:spPr>
        <a:blipFill>
          <a:blip xmlns:r="http://schemas.openxmlformats.org/officeDocument/2006/relationships" r:embed="rId2"/>
          <a:stretch>
            <a:fillRect b="-8411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7651136C-C8BC-4391-A6FE-126900523A81}" type="parTrans" cxnId="{4B2206C1-8B30-44F8-8284-82301B697670}">
      <dgm:prSet/>
      <dgm:spPr/>
      <dgm:t>
        <a:bodyPr/>
        <a:lstStyle/>
        <a:p>
          <a:endParaRPr lang="zh-CN" altLang="en-US"/>
        </a:p>
      </dgm:t>
    </dgm:pt>
    <dgm:pt modelId="{AAE05EAB-C2CC-48E3-8546-DE4C5F311565}" type="sibTrans" cxnId="{4B2206C1-8B30-44F8-8284-82301B697670}">
      <dgm:prSet/>
      <dgm:spPr/>
      <dgm:t>
        <a:bodyPr/>
        <a:lstStyle/>
        <a:p>
          <a:endParaRPr lang="zh-CN" altLang="en-US"/>
        </a:p>
      </dgm:t>
    </dgm:pt>
    <dgm:pt modelId="{D4A98A30-E4EF-418C-BA19-C438D50D3CED}">
      <dgm:prSet phldrT="[文本]" custT="1"/>
      <dgm:spPr>
        <a:blipFill>
          <a:blip xmlns:r="http://schemas.openxmlformats.org/officeDocument/2006/relationships" r:embed="rId3"/>
          <a:stretch>
            <a:fillRect t="-25714" b="-40000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865E3341-8F5E-46EC-BE6B-9747E3B777BC}" type="parTrans" cxnId="{1B2852D7-CB0C-4B41-9D0B-42360C5E2B09}">
      <dgm:prSet/>
      <dgm:spPr/>
      <dgm:t>
        <a:bodyPr/>
        <a:lstStyle/>
        <a:p>
          <a:endParaRPr lang="zh-CN" altLang="en-US"/>
        </a:p>
      </dgm:t>
    </dgm:pt>
    <dgm:pt modelId="{5305B890-7570-4AB5-97C8-D8315B2FC50F}" type="sibTrans" cxnId="{1B2852D7-CB0C-4B41-9D0B-42360C5E2B09}">
      <dgm:prSet/>
      <dgm:spPr/>
      <dgm:t>
        <a:bodyPr/>
        <a:lstStyle/>
        <a:p>
          <a:endParaRPr lang="zh-CN" altLang="en-US"/>
        </a:p>
      </dgm:t>
    </dgm:pt>
    <dgm:pt modelId="{4E8AB530-C617-4031-9D8D-5DAB23B743C2}">
      <dgm:prSet custT="1"/>
      <dgm:spPr>
        <a:blipFill>
          <a:blip xmlns:r="http://schemas.openxmlformats.org/officeDocument/2006/relationships" r:embed="rId4"/>
          <a:stretch>
            <a:fillRect l="-2489" t="-7639" r="-2489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617A6906-3486-43FA-9176-1EA3F916CF9D}" type="parTrans" cxnId="{74C4BB50-0AD0-41B9-B7CC-624E3345F6F5}">
      <dgm:prSet/>
      <dgm:spPr/>
      <dgm:t>
        <a:bodyPr/>
        <a:lstStyle/>
        <a:p>
          <a:endParaRPr lang="zh-CN" altLang="en-US"/>
        </a:p>
      </dgm:t>
    </dgm:pt>
    <dgm:pt modelId="{E3C1DEE8-34DE-4B31-9FE3-67B2CF35EAC4}" type="sibTrans" cxnId="{74C4BB50-0AD0-41B9-B7CC-624E3345F6F5}">
      <dgm:prSet/>
      <dgm:spPr/>
      <dgm:t>
        <a:bodyPr/>
        <a:lstStyle/>
        <a:p>
          <a:endParaRPr lang="zh-CN" altLang="en-US"/>
        </a:p>
      </dgm:t>
    </dgm:pt>
    <dgm:pt modelId="{CDD9C1CD-1CCF-4549-BE16-5441A3810D29}">
      <dgm:prSet custT="1"/>
      <dgm:spPr>
        <a:blipFill>
          <a:blip xmlns:r="http://schemas.openxmlformats.org/officeDocument/2006/relationships" r:embed="rId5"/>
          <a:stretch>
            <a:fillRect t="-5682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5001BF0C-FB20-43F5-A520-BD293E91895A}" type="parTrans" cxnId="{F114DCA8-F624-4FA8-874E-5C352C6567D1}">
      <dgm:prSet/>
      <dgm:spPr/>
      <dgm:t>
        <a:bodyPr/>
        <a:lstStyle/>
        <a:p>
          <a:endParaRPr lang="zh-CN" altLang="en-US"/>
        </a:p>
      </dgm:t>
    </dgm:pt>
    <dgm:pt modelId="{DFF78FEE-B204-4E98-B67C-3B2308D01841}" type="sibTrans" cxnId="{F114DCA8-F624-4FA8-874E-5C352C6567D1}">
      <dgm:prSet/>
      <dgm:spPr/>
      <dgm:t>
        <a:bodyPr/>
        <a:lstStyle/>
        <a:p>
          <a:endParaRPr lang="zh-CN" altLang="en-US"/>
        </a:p>
      </dgm:t>
    </dgm:pt>
    <dgm:pt modelId="{B1C2CD6E-9046-464C-B202-B63083AF3861}" type="pres">
      <dgm:prSet presAssocID="{F18536DC-1520-498C-88BC-4549290D4F7E}" presName="linearFlow" presStyleCnt="0">
        <dgm:presLayoutVars>
          <dgm:resizeHandles val="exact"/>
        </dgm:presLayoutVars>
      </dgm:prSet>
      <dgm:spPr/>
    </dgm:pt>
    <dgm:pt modelId="{DE806536-B8C3-4BEC-8619-E3DDB5F69731}" type="pres">
      <dgm:prSet presAssocID="{A3C7B8E1-4C12-4CB3-8763-80E4916767CF}" presName="node" presStyleLbl="node1" presStyleIdx="0" presStyleCnt="5" custScaleX="268060" custScaleY="40816">
        <dgm:presLayoutVars>
          <dgm:bulletEnabled val="1"/>
        </dgm:presLayoutVars>
      </dgm:prSet>
      <dgm:spPr/>
    </dgm:pt>
    <dgm:pt modelId="{F75C05C1-1EF0-45CC-9E6D-572E780C4A8C}" type="pres">
      <dgm:prSet presAssocID="{CAA73AD8-D372-43E2-AB43-B93CEA7EAD9D}" presName="sibTrans" presStyleLbl="sibTrans2D1" presStyleIdx="0" presStyleCnt="4"/>
      <dgm:spPr/>
    </dgm:pt>
    <dgm:pt modelId="{FA53F0BE-3069-4EB9-8562-25DAB43BAC28}" type="pres">
      <dgm:prSet presAssocID="{CAA73AD8-D372-43E2-AB43-B93CEA7EAD9D}" presName="connectorText" presStyleLbl="sibTrans2D1" presStyleIdx="0" presStyleCnt="4"/>
      <dgm:spPr/>
    </dgm:pt>
    <dgm:pt modelId="{08E01E32-C481-4973-AE62-6D2BB54460CF}" type="pres">
      <dgm:prSet presAssocID="{085560FD-5E46-4683-9DA2-0F9C0062A676}" presName="node" presStyleLbl="node1" presStyleIdx="1" presStyleCnt="5" custScaleX="270367" custScaleY="54120">
        <dgm:presLayoutVars>
          <dgm:bulletEnabled val="1"/>
        </dgm:presLayoutVars>
      </dgm:prSet>
      <dgm:spPr/>
    </dgm:pt>
    <dgm:pt modelId="{2D5A7C5A-D55D-43D3-A11D-E38AC839FCF7}" type="pres">
      <dgm:prSet presAssocID="{AAE05EAB-C2CC-48E3-8546-DE4C5F311565}" presName="sibTrans" presStyleLbl="sibTrans2D1" presStyleIdx="1" presStyleCnt="4"/>
      <dgm:spPr/>
    </dgm:pt>
    <dgm:pt modelId="{B198415A-7F8F-4593-A529-153F13927257}" type="pres">
      <dgm:prSet presAssocID="{AAE05EAB-C2CC-48E3-8546-DE4C5F311565}" presName="connectorText" presStyleLbl="sibTrans2D1" presStyleIdx="1" presStyleCnt="4"/>
      <dgm:spPr/>
    </dgm:pt>
    <dgm:pt modelId="{469E325B-04CB-4C3A-A296-3C6D6C840924}" type="pres">
      <dgm:prSet presAssocID="{D4A98A30-E4EF-418C-BA19-C438D50D3CED}" presName="node" presStyleLbl="node1" presStyleIdx="2" presStyleCnt="5" custScaleX="268060" custScaleY="35252" custLinFactNeighborX="-1278" custLinFactNeighborY="-36818">
        <dgm:presLayoutVars>
          <dgm:bulletEnabled val="1"/>
        </dgm:presLayoutVars>
      </dgm:prSet>
      <dgm:spPr/>
    </dgm:pt>
    <dgm:pt modelId="{985DEE21-1465-44C9-8E17-3DB4A1355036}" type="pres">
      <dgm:prSet presAssocID="{5305B890-7570-4AB5-97C8-D8315B2FC50F}" presName="sibTrans" presStyleLbl="sibTrans2D1" presStyleIdx="2" presStyleCnt="4"/>
      <dgm:spPr/>
    </dgm:pt>
    <dgm:pt modelId="{6640DC5A-7360-4FB5-8FC4-3F4D8DA3C77B}" type="pres">
      <dgm:prSet presAssocID="{5305B890-7570-4AB5-97C8-D8315B2FC50F}" presName="connectorText" presStyleLbl="sibTrans2D1" presStyleIdx="2" presStyleCnt="4"/>
      <dgm:spPr/>
    </dgm:pt>
    <dgm:pt modelId="{F3E9899F-C104-43D5-9FAF-FACC83E6842A}" type="pres">
      <dgm:prSet presAssocID="{4E8AB530-C617-4031-9D8D-5DAB23B743C2}" presName="node" presStyleLbl="node1" presStyleIdx="3" presStyleCnt="5" custScaleX="125416" custScaleY="72886">
        <dgm:presLayoutVars>
          <dgm:bulletEnabled val="1"/>
        </dgm:presLayoutVars>
      </dgm:prSet>
      <dgm:spPr/>
    </dgm:pt>
    <dgm:pt modelId="{A393E4E4-FAD3-44E0-8773-5A49417C7922}" type="pres">
      <dgm:prSet presAssocID="{E3C1DEE8-34DE-4B31-9FE3-67B2CF35EAC4}" presName="sibTrans" presStyleLbl="sibTrans2D1" presStyleIdx="3" presStyleCnt="4"/>
      <dgm:spPr/>
    </dgm:pt>
    <dgm:pt modelId="{C2C042BF-7C3E-4976-940D-94B1E1D89F0F}" type="pres">
      <dgm:prSet presAssocID="{E3C1DEE8-34DE-4B31-9FE3-67B2CF35EAC4}" presName="connectorText" presStyleLbl="sibTrans2D1" presStyleIdx="3" presStyleCnt="4"/>
      <dgm:spPr/>
    </dgm:pt>
    <dgm:pt modelId="{A083EF1E-D1E2-47EF-85C6-C4E5825B3DE7}" type="pres">
      <dgm:prSet presAssocID="{CDD9C1CD-1CCF-4549-BE16-5441A3810D29}" presName="node" presStyleLbl="node1" presStyleIdx="4" presStyleCnt="5" custScaleX="120618" custScaleY="44558">
        <dgm:presLayoutVars>
          <dgm:bulletEnabled val="1"/>
        </dgm:presLayoutVars>
      </dgm:prSet>
      <dgm:spPr/>
    </dgm:pt>
  </dgm:ptLst>
  <dgm:cxnLst>
    <dgm:cxn modelId="{EFA45BF2-AB4B-4E69-9265-FF47D419E67B}" type="presOf" srcId="{F18536DC-1520-498C-88BC-4549290D4F7E}" destId="{B1C2CD6E-9046-464C-B202-B63083AF3861}" srcOrd="0" destOrd="0" presId="urn:microsoft.com/office/officeart/2005/8/layout/process2"/>
    <dgm:cxn modelId="{0C822DEC-FFEB-4D9A-BFE7-1F6921A85932}" type="presOf" srcId="{5305B890-7570-4AB5-97C8-D8315B2FC50F}" destId="{985DEE21-1465-44C9-8E17-3DB4A1355036}" srcOrd="0" destOrd="0" presId="urn:microsoft.com/office/officeart/2005/8/layout/process2"/>
    <dgm:cxn modelId="{B2B72735-AE6D-4C64-8B99-D04FA28471CC}" type="presOf" srcId="{4E8AB530-C617-4031-9D8D-5DAB23B743C2}" destId="{F3E9899F-C104-43D5-9FAF-FACC83E6842A}" srcOrd="0" destOrd="0" presId="urn:microsoft.com/office/officeart/2005/8/layout/process2"/>
    <dgm:cxn modelId="{C0F3120E-5701-4CA0-979F-B52D52DA8008}" type="presOf" srcId="{AAE05EAB-C2CC-48E3-8546-DE4C5F311565}" destId="{B198415A-7F8F-4593-A529-153F13927257}" srcOrd="1" destOrd="0" presId="urn:microsoft.com/office/officeart/2005/8/layout/process2"/>
    <dgm:cxn modelId="{4B2206C1-8B30-44F8-8284-82301B697670}" srcId="{F18536DC-1520-498C-88BC-4549290D4F7E}" destId="{085560FD-5E46-4683-9DA2-0F9C0062A676}" srcOrd="1" destOrd="0" parTransId="{7651136C-C8BC-4391-A6FE-126900523A81}" sibTransId="{AAE05EAB-C2CC-48E3-8546-DE4C5F311565}"/>
    <dgm:cxn modelId="{EAAFF0A6-2FAA-4FCF-84A8-C1BDD4293467}" type="presOf" srcId="{D4A98A30-E4EF-418C-BA19-C438D50D3CED}" destId="{469E325B-04CB-4C3A-A296-3C6D6C840924}" srcOrd="0" destOrd="0" presId="urn:microsoft.com/office/officeart/2005/8/layout/process2"/>
    <dgm:cxn modelId="{1AFA81D8-9FA7-4A8C-9BD4-30487C8A2FE7}" srcId="{F18536DC-1520-498C-88BC-4549290D4F7E}" destId="{A3C7B8E1-4C12-4CB3-8763-80E4916767CF}" srcOrd="0" destOrd="0" parTransId="{FC64A027-4335-46A3-8848-16B68058464F}" sibTransId="{CAA73AD8-D372-43E2-AB43-B93CEA7EAD9D}"/>
    <dgm:cxn modelId="{63D02ECC-4B1C-425D-84CF-12501056BDDF}" type="presOf" srcId="{E3C1DEE8-34DE-4B31-9FE3-67B2CF35EAC4}" destId="{A393E4E4-FAD3-44E0-8773-5A49417C7922}" srcOrd="0" destOrd="0" presId="urn:microsoft.com/office/officeart/2005/8/layout/process2"/>
    <dgm:cxn modelId="{26A2019B-8B93-4D2F-9887-3ED5D496EC8E}" type="presOf" srcId="{5305B890-7570-4AB5-97C8-D8315B2FC50F}" destId="{6640DC5A-7360-4FB5-8FC4-3F4D8DA3C77B}" srcOrd="1" destOrd="0" presId="urn:microsoft.com/office/officeart/2005/8/layout/process2"/>
    <dgm:cxn modelId="{76B7D7C5-C003-4A2D-A73D-15A10E74FBDE}" type="presOf" srcId="{E3C1DEE8-34DE-4B31-9FE3-67B2CF35EAC4}" destId="{C2C042BF-7C3E-4976-940D-94B1E1D89F0F}" srcOrd="1" destOrd="0" presId="urn:microsoft.com/office/officeart/2005/8/layout/process2"/>
    <dgm:cxn modelId="{F114DCA8-F624-4FA8-874E-5C352C6567D1}" srcId="{F18536DC-1520-498C-88BC-4549290D4F7E}" destId="{CDD9C1CD-1CCF-4549-BE16-5441A3810D29}" srcOrd="4" destOrd="0" parTransId="{5001BF0C-FB20-43F5-A520-BD293E91895A}" sibTransId="{DFF78FEE-B204-4E98-B67C-3B2308D01841}"/>
    <dgm:cxn modelId="{87E2A08C-9275-4CB5-AC5F-A22BF7D5364C}" type="presOf" srcId="{AAE05EAB-C2CC-48E3-8546-DE4C5F311565}" destId="{2D5A7C5A-D55D-43D3-A11D-E38AC839FCF7}" srcOrd="0" destOrd="0" presId="urn:microsoft.com/office/officeart/2005/8/layout/process2"/>
    <dgm:cxn modelId="{23CC20A2-C89B-4A2F-8709-C6B59A771A8E}" type="presOf" srcId="{A3C7B8E1-4C12-4CB3-8763-80E4916767CF}" destId="{DE806536-B8C3-4BEC-8619-E3DDB5F69731}" srcOrd="0" destOrd="0" presId="urn:microsoft.com/office/officeart/2005/8/layout/process2"/>
    <dgm:cxn modelId="{2C6EC148-DB36-4A4D-8B1D-C30F6DEA70AB}" type="presOf" srcId="{CAA73AD8-D372-43E2-AB43-B93CEA7EAD9D}" destId="{F75C05C1-1EF0-45CC-9E6D-572E780C4A8C}" srcOrd="0" destOrd="0" presId="urn:microsoft.com/office/officeart/2005/8/layout/process2"/>
    <dgm:cxn modelId="{BB52D071-C682-4E70-BA09-018E090991A3}" type="presOf" srcId="{085560FD-5E46-4683-9DA2-0F9C0062A676}" destId="{08E01E32-C481-4973-AE62-6D2BB54460CF}" srcOrd="0" destOrd="0" presId="urn:microsoft.com/office/officeart/2005/8/layout/process2"/>
    <dgm:cxn modelId="{74C4BB50-0AD0-41B9-B7CC-624E3345F6F5}" srcId="{F18536DC-1520-498C-88BC-4549290D4F7E}" destId="{4E8AB530-C617-4031-9D8D-5DAB23B743C2}" srcOrd="3" destOrd="0" parTransId="{617A6906-3486-43FA-9176-1EA3F916CF9D}" sibTransId="{E3C1DEE8-34DE-4B31-9FE3-67B2CF35EAC4}"/>
    <dgm:cxn modelId="{2816A3CE-F998-4755-9080-BDF97813770B}" type="presOf" srcId="{CAA73AD8-D372-43E2-AB43-B93CEA7EAD9D}" destId="{FA53F0BE-3069-4EB9-8562-25DAB43BAC28}" srcOrd="1" destOrd="0" presId="urn:microsoft.com/office/officeart/2005/8/layout/process2"/>
    <dgm:cxn modelId="{1B2852D7-CB0C-4B41-9D0B-42360C5E2B09}" srcId="{F18536DC-1520-498C-88BC-4549290D4F7E}" destId="{D4A98A30-E4EF-418C-BA19-C438D50D3CED}" srcOrd="2" destOrd="0" parTransId="{865E3341-8F5E-46EC-BE6B-9747E3B777BC}" sibTransId="{5305B890-7570-4AB5-97C8-D8315B2FC50F}"/>
    <dgm:cxn modelId="{58E3AB30-5B38-418F-BAC2-D4AD63D9E3FA}" type="presOf" srcId="{CDD9C1CD-1CCF-4549-BE16-5441A3810D29}" destId="{A083EF1E-D1E2-47EF-85C6-C4E5825B3DE7}" srcOrd="0" destOrd="0" presId="urn:microsoft.com/office/officeart/2005/8/layout/process2"/>
    <dgm:cxn modelId="{F5DE62EF-F97F-40BA-AC47-9DB20114A4B7}" type="presParOf" srcId="{B1C2CD6E-9046-464C-B202-B63083AF3861}" destId="{DE806536-B8C3-4BEC-8619-E3DDB5F69731}" srcOrd="0" destOrd="0" presId="urn:microsoft.com/office/officeart/2005/8/layout/process2"/>
    <dgm:cxn modelId="{680E4878-1AA7-49AD-A16C-5A111F5880D1}" type="presParOf" srcId="{B1C2CD6E-9046-464C-B202-B63083AF3861}" destId="{F75C05C1-1EF0-45CC-9E6D-572E780C4A8C}" srcOrd="1" destOrd="0" presId="urn:microsoft.com/office/officeart/2005/8/layout/process2"/>
    <dgm:cxn modelId="{C078F089-9E76-4BA0-83AE-AA5FA541EA38}" type="presParOf" srcId="{F75C05C1-1EF0-45CC-9E6D-572E780C4A8C}" destId="{FA53F0BE-3069-4EB9-8562-25DAB43BAC28}" srcOrd="0" destOrd="0" presId="urn:microsoft.com/office/officeart/2005/8/layout/process2"/>
    <dgm:cxn modelId="{EEA00BAA-5583-4A04-8771-A1CC4402A58C}" type="presParOf" srcId="{B1C2CD6E-9046-464C-B202-B63083AF3861}" destId="{08E01E32-C481-4973-AE62-6D2BB54460CF}" srcOrd="2" destOrd="0" presId="urn:microsoft.com/office/officeart/2005/8/layout/process2"/>
    <dgm:cxn modelId="{E0794ACE-7E5E-444E-9AAB-25DD13B46311}" type="presParOf" srcId="{B1C2CD6E-9046-464C-B202-B63083AF3861}" destId="{2D5A7C5A-D55D-43D3-A11D-E38AC839FCF7}" srcOrd="3" destOrd="0" presId="urn:microsoft.com/office/officeart/2005/8/layout/process2"/>
    <dgm:cxn modelId="{83ED11CB-F653-44AE-839E-D8959B1811E6}" type="presParOf" srcId="{2D5A7C5A-D55D-43D3-A11D-E38AC839FCF7}" destId="{B198415A-7F8F-4593-A529-153F13927257}" srcOrd="0" destOrd="0" presId="urn:microsoft.com/office/officeart/2005/8/layout/process2"/>
    <dgm:cxn modelId="{E364461B-046B-4A1D-8D68-516D72B1DF83}" type="presParOf" srcId="{B1C2CD6E-9046-464C-B202-B63083AF3861}" destId="{469E325B-04CB-4C3A-A296-3C6D6C840924}" srcOrd="4" destOrd="0" presId="urn:microsoft.com/office/officeart/2005/8/layout/process2"/>
    <dgm:cxn modelId="{0D04557F-3190-4779-9888-D86B16A15060}" type="presParOf" srcId="{B1C2CD6E-9046-464C-B202-B63083AF3861}" destId="{985DEE21-1465-44C9-8E17-3DB4A1355036}" srcOrd="5" destOrd="0" presId="urn:microsoft.com/office/officeart/2005/8/layout/process2"/>
    <dgm:cxn modelId="{ABFF87D8-C5DF-4816-814E-DD449EFA72A0}" type="presParOf" srcId="{985DEE21-1465-44C9-8E17-3DB4A1355036}" destId="{6640DC5A-7360-4FB5-8FC4-3F4D8DA3C77B}" srcOrd="0" destOrd="0" presId="urn:microsoft.com/office/officeart/2005/8/layout/process2"/>
    <dgm:cxn modelId="{333E4888-74E3-42EB-8EA4-95B406E74EEA}" type="presParOf" srcId="{B1C2CD6E-9046-464C-B202-B63083AF3861}" destId="{F3E9899F-C104-43D5-9FAF-FACC83E6842A}" srcOrd="6" destOrd="0" presId="urn:microsoft.com/office/officeart/2005/8/layout/process2"/>
    <dgm:cxn modelId="{939D8D71-33BB-440E-8A36-CAC88D35FB3D}" type="presParOf" srcId="{B1C2CD6E-9046-464C-B202-B63083AF3861}" destId="{A393E4E4-FAD3-44E0-8773-5A49417C7922}" srcOrd="7" destOrd="0" presId="urn:microsoft.com/office/officeart/2005/8/layout/process2"/>
    <dgm:cxn modelId="{AB85573E-C832-4590-BB0F-8A26D701E4A2}" type="presParOf" srcId="{A393E4E4-FAD3-44E0-8773-5A49417C7922}" destId="{C2C042BF-7C3E-4976-940D-94B1E1D89F0F}" srcOrd="0" destOrd="0" presId="urn:microsoft.com/office/officeart/2005/8/layout/process2"/>
    <dgm:cxn modelId="{8F431745-5606-4D60-AA61-3294F65E7283}" type="presParOf" srcId="{B1C2CD6E-9046-464C-B202-B63083AF3861}" destId="{A083EF1E-D1E2-47EF-85C6-C4E5825B3DE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06536-B8C3-4BEC-8619-E3DDB5F69731}">
      <dsp:nvSpPr>
        <dsp:cNvPr id="0" name=""/>
        <dsp:cNvSpPr/>
      </dsp:nvSpPr>
      <dsp:spPr>
        <a:xfrm>
          <a:off x="0" y="2746"/>
          <a:ext cx="8902700" cy="4918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将训练图像和测试图像表示为列向量：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altLang="zh-CN" sz="2400" b="0" i="0" kern="1200" smtClean="0">
                  <a:latin typeface="Cambria Math" panose="02040503050406030204" pitchFamily="18" charset="0"/>
                </a:rPr>
                <m:t>y</m:t>
              </m:r>
              <m:r>
                <a:rPr lang="en-US" altLang="zh-CN" sz="2400" b="0" i="0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en-US" altLang="zh-CN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4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altLang="zh-CN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zh-CN" altLang="en-US" sz="2400" kern="1200" dirty="0"/>
            <a:t>，</a:t>
          </a:r>
          <a14:m xmlns:a14="http://schemas.microsoft.com/office/drawing/2010/main">
            <m:oMath xmlns:m="http://schemas.openxmlformats.org/officeDocument/2006/math">
              <m:r>
                <a:rPr lang="en-US" altLang="zh-CN" sz="2400" i="1" kern="1200" smtClean="0">
                  <a:latin typeface="Cambria Math" panose="02040503050406030204" pitchFamily="18" charset="0"/>
                </a:rPr>
                <m:t>𝑖</m:t>
              </m:r>
              <m:r>
                <a:rPr lang="en-US" altLang="zh-CN" sz="2400" i="1" kern="1200" smtClean="0">
                  <a:latin typeface="Cambria Math" panose="02040503050406030204" pitchFamily="18" charset="0"/>
                </a:rPr>
                <m:t>=1,…,</m:t>
              </m:r>
              <m:r>
                <a:rPr lang="en-US" altLang="zh-CN" sz="2400" i="1" kern="1200" smtClean="0">
                  <a:latin typeface="Cambria Math" panose="02040503050406030204" pitchFamily="18" charset="0"/>
                </a:rPr>
                <m:t>𝑐</m:t>
              </m:r>
            </m:oMath>
          </a14:m>
          <a:endParaRPr lang="zh-CN" altLang="en-US" sz="2400" kern="1200" dirty="0"/>
        </a:p>
      </dsp:txBody>
      <dsp:txXfrm>
        <a:off x="14406" y="17152"/>
        <a:ext cx="8873888" cy="463052"/>
      </dsp:txXfrm>
    </dsp:sp>
    <dsp:sp modelId="{F75C05C1-1EF0-45CC-9E6D-572E780C4A8C}">
      <dsp:nvSpPr>
        <dsp:cNvPr id="0" name=""/>
        <dsp:cNvSpPr/>
      </dsp:nvSpPr>
      <dsp:spPr>
        <a:xfrm rot="5400000">
          <a:off x="4225397" y="524738"/>
          <a:ext cx="451904" cy="5422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 rot="-5400000">
        <a:off x="4288665" y="569928"/>
        <a:ext cx="325370" cy="316333"/>
      </dsp:txXfrm>
    </dsp:sp>
    <dsp:sp modelId="{08E01E32-C481-4973-AE62-6D2BB54460CF}">
      <dsp:nvSpPr>
        <dsp:cNvPr id="0" name=""/>
        <dsp:cNvSpPr/>
      </dsp:nvSpPr>
      <dsp:spPr>
        <a:xfrm>
          <a:off x="-38309" y="1097149"/>
          <a:ext cx="8979319" cy="652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将图像进行特征变换，</a:t>
          </a:r>
          <a:r>
            <a:rPr lang="en-US" altLang="zh-CN" sz="2400" kern="1200" dirty="0"/>
            <a:t>e.g., PCA: </a:t>
          </a:r>
          <a14:m xmlns:a14="http://schemas.microsoft.com/office/drawing/2010/main">
            <m:oMath xmlns:m="http://schemas.openxmlformats.org/officeDocument/2006/math">
              <m:r>
                <a:rPr lang="en-US" altLang="zh-CN" sz="24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altLang="zh-CN" sz="2400" b="0" i="0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altLang="zh-CN" sz="24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𝑊</m:t>
                  </m:r>
                </m:e>
                <m:sup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𝑡</m:t>
                  </m:r>
                </m:sup>
              </m:sSup>
              <m:r>
                <a:rPr lang="en-US" altLang="zh-CN" sz="24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altLang="zh-CN" sz="2400" i="1" kern="1200">
                  <a:latin typeface="Cambria Math" panose="02040503050406030204" pitchFamily="18" charset="0"/>
                </a:rPr>
                <m:t> </m:t>
              </m:r>
            </m:oMath>
          </a14:m>
          <a:r>
            <a:rPr lang="en-US" altLang="zh-CN" sz="240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en-US" altLang="zh-CN" sz="2400" b="0" i="0" kern="1200" smtClean="0">
                  <a:latin typeface="Cambria Math" panose="02040503050406030204" pitchFamily="18" charset="0"/>
                </a:rPr>
                <m:t>  </m:t>
              </m:r>
              <m:sSub>
                <m:sSubPr>
                  <m:ctrlPr>
                    <a:rPr lang="en-US" altLang="zh-CN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4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altLang="zh-CN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altLang="zh-CN" sz="240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altLang="zh-CN" sz="24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𝑊</m:t>
                  </m:r>
                </m:e>
                <m:sup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𝑡</m:t>
                  </m:r>
                </m:sup>
              </m:sSup>
              <m:sSub>
                <m:sSubPr>
                  <m:ctrlPr>
                    <a:rPr lang="en-US" altLang="zh-CN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4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altLang="zh-CN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altLang="zh-CN" sz="2400" i="1" kern="1200">
                  <a:latin typeface="Cambria Math" panose="02040503050406030204" pitchFamily="18" charset="0"/>
                </a:rPr>
                <m:t> </m:t>
              </m:r>
            </m:oMath>
          </a14:m>
          <a:endParaRPr lang="zh-CN" altLang="en-US" sz="2400" kern="1200" dirty="0"/>
        </a:p>
      </dsp:txBody>
      <dsp:txXfrm>
        <a:off x="-19207" y="1116251"/>
        <a:ext cx="8941115" cy="613983"/>
      </dsp:txXfrm>
    </dsp:sp>
    <dsp:sp modelId="{2D5A7C5A-D55D-43D3-A11D-E38AC839FCF7}">
      <dsp:nvSpPr>
        <dsp:cNvPr id="0" name=""/>
        <dsp:cNvSpPr/>
      </dsp:nvSpPr>
      <dsp:spPr>
        <a:xfrm rot="5400000">
          <a:off x="4308588" y="1668543"/>
          <a:ext cx="285522" cy="5422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4288665" y="1796924"/>
        <a:ext cx="325370" cy="199865"/>
      </dsp:txXfrm>
    </dsp:sp>
    <dsp:sp modelId="{469E325B-04CB-4C3A-A296-3C6D6C840924}">
      <dsp:nvSpPr>
        <dsp:cNvPr id="0" name=""/>
        <dsp:cNvSpPr/>
      </dsp:nvSpPr>
      <dsp:spPr>
        <a:xfrm>
          <a:off x="0" y="2130033"/>
          <a:ext cx="8902700" cy="4248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利用最小二乘法求得表示系数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zh-CN" altLang="en-US" sz="24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sSub>
                    <m:sSubPr>
                      <m:ctrlPr>
                        <a:rPr lang="en-US" altLang="zh-CN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zh-CN" altLang="en-US" sz="2400" i="1" kern="1200" smtClean="0"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altLang="zh-CN" sz="24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acc>
            </m:oMath>
          </a14:m>
          <a:endParaRPr lang="zh-CN" altLang="en-US" sz="2400" kern="1200" dirty="0"/>
        </a:p>
      </dsp:txBody>
      <dsp:txXfrm>
        <a:off x="12442" y="2142475"/>
        <a:ext cx="8877816" cy="399929"/>
      </dsp:txXfrm>
    </dsp:sp>
    <dsp:sp modelId="{985DEE21-1465-44C9-8E17-3DB4A1355036}">
      <dsp:nvSpPr>
        <dsp:cNvPr id="0" name=""/>
        <dsp:cNvSpPr/>
      </dsp:nvSpPr>
      <dsp:spPr>
        <a:xfrm rot="5400000">
          <a:off x="4142206" y="2695896"/>
          <a:ext cx="618286" cy="5422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200" kern="1200"/>
        </a:p>
      </dsp:txBody>
      <dsp:txXfrm rot="-5400000">
        <a:off x="4288664" y="2657896"/>
        <a:ext cx="325370" cy="455601"/>
      </dsp:txXfrm>
    </dsp:sp>
    <dsp:sp modelId="{F3E9899F-C104-43D5-9FAF-FACC83E6842A}">
      <dsp:nvSpPr>
        <dsp:cNvPr id="0" name=""/>
        <dsp:cNvSpPr/>
      </dsp:nvSpPr>
      <dsp:spPr>
        <a:xfrm>
          <a:off x="2368717" y="3379229"/>
          <a:ext cx="4165265" cy="8783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计算测试图像到各类的距离：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𝑑</m:t>
                  </m:r>
                </m:e>
                <m:sub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altLang="zh-CN" sz="2400" i="1" kern="1200">
                  <a:latin typeface="Cambria Math" panose="02040503050406030204" pitchFamily="18" charset="0"/>
                </a:rPr>
                <m:t>=||</m:t>
              </m:r>
              <m:r>
                <a:rPr lang="en-US" altLang="zh-CN" sz="2400" i="1" kern="1200">
                  <a:latin typeface="Cambria Math" panose="02040503050406030204" pitchFamily="18" charset="0"/>
                </a:rPr>
                <m:t>𝑦</m:t>
              </m:r>
              <m:r>
                <a:rPr lang="en-US" altLang="zh-CN" sz="2400" i="1" kern="120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altLang="zh-CN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𝑖</m:t>
                  </m:r>
                </m:sub>
              </m:sSub>
              <m:acc>
                <m:accPr>
                  <m:chr m:val="̂"/>
                  <m:ctrlPr>
                    <a:rPr lang="en-US" altLang="zh-CN" sz="24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sSub>
                    <m:sSubPr>
                      <m:ctrlPr>
                        <a:rPr lang="en-US" altLang="zh-CN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zh-CN" altLang="en-US" sz="2400" i="1" kern="1200" smtClean="0">
                          <a:latin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altLang="zh-CN" sz="24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acc>
              <m:r>
                <a:rPr lang="en-US" altLang="zh-CN" sz="2400" i="1" kern="1200">
                  <a:latin typeface="Cambria Math" panose="02040503050406030204" pitchFamily="18" charset="0"/>
                </a:rPr>
                <m:t>|</m:t>
              </m:r>
              <m:sSup>
                <m:sSupPr>
                  <m:ctrlPr>
                    <a:rPr lang="en-US" altLang="zh-CN" sz="24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|</m:t>
                  </m:r>
                </m:e>
                <m:sup>
                  <m:r>
                    <a:rPr lang="en-US" altLang="zh-CN" sz="2400" i="1" kern="120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endParaRPr lang="zh-CN" altLang="en-US" sz="2400" kern="1200" dirty="0"/>
        </a:p>
      </dsp:txBody>
      <dsp:txXfrm>
        <a:off x="2394442" y="3404954"/>
        <a:ext cx="4113815" cy="826882"/>
      </dsp:txXfrm>
    </dsp:sp>
    <dsp:sp modelId="{A393E4E4-FAD3-44E0-8773-5A49417C7922}">
      <dsp:nvSpPr>
        <dsp:cNvPr id="0" name=""/>
        <dsp:cNvSpPr/>
      </dsp:nvSpPr>
      <dsp:spPr>
        <a:xfrm rot="5400000">
          <a:off x="4225397" y="4287689"/>
          <a:ext cx="451904" cy="5422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 rot="-5400000">
        <a:off x="4288665" y="4332879"/>
        <a:ext cx="325370" cy="316333"/>
      </dsp:txXfrm>
    </dsp:sp>
    <dsp:sp modelId="{A083EF1E-D1E2-47EF-85C6-C4E5825B3DE7}">
      <dsp:nvSpPr>
        <dsp:cNvPr id="0" name=""/>
        <dsp:cNvSpPr/>
      </dsp:nvSpPr>
      <dsp:spPr>
        <a:xfrm>
          <a:off x="2448391" y="4860100"/>
          <a:ext cx="4005916" cy="5369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zh-CN" altLang="en-US" sz="2400" i="1" kern="1200" smtClean="0">
                    <a:latin typeface="Cambria Math" panose="02040503050406030204" pitchFamily="18" charset="0"/>
                  </a:rPr>
                  <m:t>做出识别</m:t>
                </m:r>
                <m:r>
                  <a:rPr lang="zh-CN" altLang="en-US" sz="2400" b="0" i="1" kern="1200" smtClean="0">
                    <a:latin typeface="Cambria Math" panose="02040503050406030204" pitchFamily="18" charset="0"/>
                  </a:rPr>
                  <m:t>：</m:t>
                </m:r>
                <m:r>
                  <a:rPr lang="en-US" altLang="zh-CN" sz="2400" i="1" kern="1200" smtClean="0">
                    <a:latin typeface="Cambria Math" panose="02040503050406030204" pitchFamily="18" charset="0"/>
                  </a:rPr>
                  <m:t>𝐼</m:t>
                </m:r>
                <m:r>
                  <a:rPr lang="en-US" altLang="zh-CN" sz="24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altLang="zh-CN" sz="2400" b="0" i="1" kern="1200" smtClean="0">
                    <a:latin typeface="Cambria Math" panose="02040503050406030204" pitchFamily="18" charset="0"/>
                  </a:rPr>
                  <m:t>= </m:t>
                </m:r>
                <m:func>
                  <m:funcPr>
                    <m:ctrlPr>
                      <a:rPr lang="en-US" altLang="zh-CN" sz="2400" b="0" i="1" kern="1200" smtClean="0">
                        <a:latin typeface="Cambria Math" panose="02040503050406030204" pitchFamily="18" charset="0"/>
                      </a:rPr>
                    </m:ctrlPr>
                  </m:funcPr>
                  <m:fName>
                    <m:limLow>
                      <m:limLowPr>
                        <m:ctrlPr>
                          <a:rPr lang="en-US" altLang="zh-CN" sz="2400" b="0" i="1" kern="1200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kern="120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altLang="zh-CN" sz="24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</m:fName>
                  <m:e>
                    <m:sSub>
                      <m:sSubPr>
                        <m:ctrlPr>
                          <a:rPr lang="en-US" altLang="zh-CN" sz="24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kern="120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400" i="1" kern="1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func>
              </m:oMath>
            </m:oMathPara>
          </a14:m>
          <a:endParaRPr lang="zh-CN" altLang="en-US" sz="2400" kern="1200" dirty="0"/>
        </a:p>
      </dsp:txBody>
      <dsp:txXfrm>
        <a:off x="2464118" y="4875827"/>
        <a:ext cx="3974462" cy="505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99D66-88F2-4C3A-BA02-EA95FD76E17D}" type="datetime13">
              <a:rPr lang="zh-CN" altLang="en-US" smtClean="0"/>
              <a:pPr/>
              <a:t>下午3时51分55秒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3F56D-F9ED-4B58-9799-2B3FD0B397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2315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79F3EB-60AB-4EF7-95C6-D114326985BA}" type="datetime13">
              <a:rPr lang="zh-CN" altLang="en-US" smtClean="0"/>
              <a:pPr>
                <a:defRPr/>
              </a:pPr>
              <a:t>下午3时51分54秒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B1116E1-D245-49EC-A57C-4F1FD37F38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8759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733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27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055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9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矩形 1160"/>
          <p:cNvSpPr/>
          <p:nvPr/>
        </p:nvSpPr>
        <p:spPr>
          <a:xfrm>
            <a:off x="0" y="4356945"/>
            <a:ext cx="9144000" cy="1323474"/>
          </a:xfrm>
          <a:prstGeom prst="rect">
            <a:avLst/>
          </a:prstGeom>
          <a:solidFill>
            <a:srgbClr val="99D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5280" y="1636336"/>
            <a:ext cx="5157592" cy="779289"/>
          </a:xfrm>
        </p:spPr>
        <p:txBody>
          <a:bodyPr anchor="b">
            <a:normAutofit/>
          </a:bodyPr>
          <a:lstStyle>
            <a:lvl1pPr algn="ctr">
              <a:defRPr sz="3200" b="1" u="none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-1638"/>
            <a:ext cx="9144000" cy="755313"/>
          </a:xfrm>
          <a:prstGeom prst="rect">
            <a:avLst/>
          </a:prstGeom>
          <a:solidFill>
            <a:srgbClr val="264B68"/>
          </a:solidFill>
          <a:ln w="15875">
            <a:noFill/>
          </a:ln>
          <a:effectLst>
            <a:outerShdw blurRad="38100" dist="12700" dir="5400000" algn="t" rotWithShape="0">
              <a:prstClr val="black">
                <a:alpha val="35000"/>
              </a:prst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3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26510" y="2555310"/>
            <a:ext cx="4647156" cy="0"/>
          </a:xfrm>
          <a:prstGeom prst="line">
            <a:avLst/>
          </a:prstGeom>
          <a:ln w="28575">
            <a:solidFill>
              <a:srgbClr val="264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1" y="4181"/>
            <a:ext cx="2152650" cy="749494"/>
          </a:xfrm>
          <a:prstGeom prst="rect">
            <a:avLst/>
          </a:prstGeom>
        </p:spPr>
      </p:pic>
      <p:pic>
        <p:nvPicPr>
          <p:cNvPr id="1158" name="图片 11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8" y="3146271"/>
            <a:ext cx="5691420" cy="3373978"/>
          </a:xfrm>
          <a:prstGeom prst="rect">
            <a:avLst/>
          </a:prstGeom>
          <a:effectLst>
            <a:softEdge rad="1270000"/>
          </a:effectLst>
          <a:scene3d>
            <a:camera prst="orthographicFront"/>
            <a:lightRig rig="contrasting" dir="t"/>
          </a:scene3d>
          <a:sp3d/>
        </p:spPr>
      </p:pic>
    </p:spTree>
    <p:extLst>
      <p:ext uri="{BB962C8B-B14F-4D97-AF65-F5344CB8AC3E}">
        <p14:creationId xmlns:p14="http://schemas.microsoft.com/office/powerpoint/2010/main" val="129691596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00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833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81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198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06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7170468" y="5004083"/>
            <a:ext cx="1893671" cy="1733336"/>
          </a:xfrm>
          <a:prstGeom prst="rect">
            <a:avLst/>
          </a:prstGeom>
          <a:blipFill dpi="0" rotWithShape="1">
            <a:blip r:embed="rId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25642" y="1058779"/>
            <a:ext cx="7347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solidFill>
                <a:srgbClr val="0B5395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0" y="-1638"/>
            <a:ext cx="9144000" cy="755313"/>
          </a:xfrm>
          <a:prstGeom prst="rect">
            <a:avLst/>
          </a:prstGeom>
          <a:solidFill>
            <a:srgbClr val="264B68"/>
          </a:solidFill>
          <a:ln w="15875">
            <a:noFill/>
          </a:ln>
          <a:effectLst>
            <a:outerShdw blurRad="38100" dist="12700" dir="5400000" algn="t" rotWithShape="0">
              <a:prstClr val="black">
                <a:alpha val="35000"/>
              </a:prst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33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1" y="4181"/>
            <a:ext cx="2152650" cy="749494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-1" y="0"/>
            <a:ext cx="6924676" cy="7536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2327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397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7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92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111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35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83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02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D6B0A81-A066-4234-B389-9D86EFBB942B}" type="datetime11">
              <a:rPr lang="zh-CN" altLang="en-US" smtClean="0"/>
              <a:pPr>
                <a:defRPr/>
              </a:pPr>
              <a:t>15:51:54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D40745-6325-4BDF-A15C-8ED840E769D2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109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873BE-8FB7-4F97-AB2A-B15AC261319C}" type="datetimeFigureOut">
              <a:rPr lang="zh-CN" altLang="en-US" smtClean="0"/>
              <a:t>2016/11/16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7ECED-CAF4-486C-BF1C-700DD7CA8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9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0.png"/><Relationship Id="rId7" Type="http://schemas.openxmlformats.org/officeDocument/2006/relationships/image" Target="../media/image3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1304" y="1785615"/>
            <a:ext cx="6024912" cy="779289"/>
          </a:xfrm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zh-CN" altLang="en-US" sz="4000" dirty="0" smtClean="0">
                <a:latin typeface="黑体" pitchFamily="49" charset="-122"/>
              </a:rPr>
              <a:t>模式识别简介</a:t>
            </a:r>
            <a:endParaRPr lang="zh-CN" altLang="en-US" sz="4000" dirty="0">
              <a:latin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D69D5D25-B90F-4310-A128-60BA83C60A2D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504056" y="4436963"/>
            <a:ext cx="6228184" cy="158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大媒体计算中心   </a:t>
            </a:r>
            <a:r>
              <a:rPr lang="zh-CN" altLang="en-US" sz="4000" b="1" dirty="0">
                <a:latin typeface="楷体" pitchFamily="49" charset="-122"/>
                <a:ea typeface="楷体" pitchFamily="49" charset="-122"/>
              </a:rPr>
              <a:t>沈复民</a:t>
            </a:r>
            <a:endParaRPr lang="en-US" altLang="zh-CN" sz="4000" b="1" dirty="0">
              <a:latin typeface="楷体" pitchFamily="49" charset="-122"/>
              <a:ea typeface="楷体" pitchFamily="49" charset="-122"/>
            </a:endParaRPr>
          </a:p>
          <a:p>
            <a:pPr marL="0" indent="0" fontAlgn="auto">
              <a:spcAft>
                <a:spcPts val="0"/>
              </a:spcAft>
              <a:buNone/>
            </a:pPr>
            <a:endParaRPr lang="en-US" altLang="zh-CN" sz="40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ransition advTm="1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 典型图像处理操作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41684" y="1093886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图像增强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endParaRPr lang="zh-CN" altLang="en-US" sz="280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624996"/>
            <a:ext cx="3306302" cy="16561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785236"/>
            <a:ext cx="3384376" cy="19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7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典型图像处理操作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41684" y="1124744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图像复原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endParaRPr lang="zh-CN" altLang="en-US" sz="280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778859"/>
            <a:ext cx="3679875" cy="20990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293096"/>
            <a:ext cx="4088961" cy="12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1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 典型图像处理操作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41684" y="1124744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图像压缩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endParaRPr lang="zh-CN" altLang="en-US" sz="280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628800"/>
            <a:ext cx="4508636" cy="40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73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73732" y="1773238"/>
            <a:ext cx="7886700" cy="4351337"/>
          </a:xfrm>
        </p:spPr>
        <p:txBody>
          <a:bodyPr/>
          <a:lstStyle/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 marL="109537" indent="0" algn="ctr">
              <a:buNone/>
            </a:pPr>
            <a:r>
              <a:rPr lang="zh-CN" altLang="en-US" sz="4000" b="1" dirty="0">
                <a:solidFill>
                  <a:srgbClr val="0B5395"/>
                </a:solidFill>
              </a:rPr>
              <a:t>人脸图像的线性表示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04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 线性回归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07504" y="949871"/>
            <a:ext cx="7886700" cy="4351337"/>
          </a:xfrm>
        </p:spPr>
        <p:txBody>
          <a:bodyPr>
            <a:noAutofit/>
          </a:bodyPr>
          <a:lstStyle/>
          <a:p>
            <a:pPr marL="609600" indent="-609600">
              <a:lnSpc>
                <a:spcPct val="150000"/>
              </a:lnSpc>
            </a:pPr>
            <a:r>
              <a:rPr lang="zh-CN" altLang="en-US" sz="2700" dirty="0">
                <a:solidFill>
                  <a:srgbClr val="0B5395"/>
                </a:solidFill>
                <a:latin typeface="Times New Roman" panose="02020603050405020304" pitchFamily="18" charset="0"/>
              </a:rPr>
              <a:t>描述因变量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700" dirty="0">
                <a:solidFill>
                  <a:srgbClr val="0B5395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700" dirty="0">
                <a:solidFill>
                  <a:srgbClr val="0B5395"/>
                </a:solidFill>
                <a:latin typeface="Times New Roman" panose="02020603050405020304" pitchFamily="18" charset="0"/>
              </a:rPr>
              <a:t>的平均值或期望值如何依赖于自变量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27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7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7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00" b="1" i="1" dirty="0" err="1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00" b="1" i="1" baseline="-25000" dirty="0" err="1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700" dirty="0">
                <a:solidFill>
                  <a:srgbClr val="0B5395"/>
                </a:solidFill>
                <a:latin typeface="Times New Roman" panose="02020603050405020304" pitchFamily="18" charset="0"/>
              </a:rPr>
              <a:t>的方程</a:t>
            </a:r>
            <a:r>
              <a:rPr lang="en-US" altLang="zh-CN" sz="2700" dirty="0">
                <a:solidFill>
                  <a:srgbClr val="0B5395"/>
                </a:solidFill>
                <a:latin typeface="Times New Roman" panose="02020603050405020304" pitchFamily="18" charset="0"/>
              </a:rPr>
              <a:t>——</a:t>
            </a:r>
            <a:r>
              <a:rPr lang="zh-CN" altLang="en-US" sz="2700" dirty="0">
                <a:solidFill>
                  <a:srgbClr val="0B5395"/>
                </a:solidFill>
                <a:latin typeface="Times New Roman" panose="02020603050405020304" pitchFamily="18" charset="0"/>
              </a:rPr>
              <a:t>（多元）线性回归方程</a:t>
            </a:r>
          </a:p>
          <a:p>
            <a:pPr marL="609600" indent="-609600">
              <a:lnSpc>
                <a:spcPct val="150000"/>
              </a:lnSpc>
            </a:pPr>
            <a:r>
              <a:rPr lang="zh-CN" altLang="en-US" sz="2700" dirty="0">
                <a:solidFill>
                  <a:srgbClr val="0B5395"/>
                </a:solidFill>
                <a:latin typeface="Times New Roman" panose="02020603050405020304" pitchFamily="18" charset="0"/>
              </a:rPr>
              <a:t>多元线性回归方程的形式为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700" b="1" i="1" dirty="0">
                <a:solidFill>
                  <a:srgbClr val="0B5395"/>
                </a:solidFill>
                <a:latin typeface="+mn-ea"/>
              </a:rPr>
              <a:t>           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zh-CN" sz="2700" b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00" b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b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b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+…+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700" b="1" i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b="1" i="1" dirty="0" err="1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00" b="1" i="1" baseline="-25000" dirty="0" err="1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2700" b="1" i="1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</a:t>
            </a:r>
            <a:r>
              <a:rPr lang="en-US" altLang="zh-CN" sz="2700" b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, …,</a:t>
            </a:r>
            <a:r>
              <a:rPr lang="en-US" altLang="zh-CN" sz="2700" b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</a:t>
            </a:r>
            <a:r>
              <a:rPr lang="en-US" altLang="zh-CN" sz="2700" b="1" i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zh-CN" altLang="en-US" sz="2700" dirty="0">
                <a:solidFill>
                  <a:srgbClr val="0B5395"/>
                </a:solidFill>
                <a:latin typeface="+mn-ea"/>
                <a:sym typeface="Symbol" panose="05050102010706020507" pitchFamily="18" charset="2"/>
              </a:rPr>
              <a:t>称为回归系数</a:t>
            </a:r>
            <a:r>
              <a:rPr lang="en-US" altLang="zh-CN" sz="2700" dirty="0">
                <a:solidFill>
                  <a:srgbClr val="0B5395"/>
                </a:solidFill>
                <a:latin typeface="+mn-ea"/>
                <a:sym typeface="Symbol" panose="05050102010706020507" pitchFamily="18" charset="2"/>
              </a:rPr>
              <a:t>, 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  x</a:t>
            </a:r>
            <a:r>
              <a:rPr lang="en-US" altLang="zh-CN" sz="2700" b="1" i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700" dirty="0">
                <a:solidFill>
                  <a:srgbClr val="0B5395"/>
                </a:solidFill>
                <a:latin typeface="+mn-ea"/>
                <a:sym typeface="Symbol" panose="05050102010706020507" pitchFamily="18" charset="2"/>
              </a:rPr>
              <a:t>为</a:t>
            </a:r>
            <a:r>
              <a:rPr lang="en-US" altLang="zh-CN" sz="2700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700" dirty="0">
                <a:solidFill>
                  <a:srgbClr val="0B5395"/>
                </a:solidFill>
                <a:latin typeface="+mn-ea"/>
                <a:sym typeface="Symbol" panose="05050102010706020507" pitchFamily="18" charset="2"/>
              </a:rPr>
              <a:t>维列向量。</a:t>
            </a:r>
            <a:endParaRPr lang="en-US" altLang="zh-CN" sz="2700" baseline="-25000" dirty="0">
              <a:solidFill>
                <a:srgbClr val="0B5395"/>
              </a:solidFill>
              <a:latin typeface="+mn-ea"/>
              <a:sym typeface="Symbol" panose="05050102010706020507" pitchFamily="18" charset="2"/>
            </a:endParaRPr>
          </a:p>
          <a:p>
            <a:pPr lvl="1" algn="just">
              <a:lnSpc>
                <a:spcPct val="150000"/>
              </a:lnSpc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Char char="§"/>
            </a:pP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700" b="1" i="1" baseline="-25000" dirty="0" err="1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700" baseline="-25000" dirty="0">
                <a:solidFill>
                  <a:srgbClr val="0B5395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700" dirty="0">
                <a:solidFill>
                  <a:srgbClr val="0B5395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表示当其他变量保持不变，</a:t>
            </a:r>
            <a:r>
              <a:rPr lang="en-US" altLang="zh-CN" sz="2700" b="1" i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00" b="1" i="1" baseline="-25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zh-CN" altLang="en-US" sz="2700" dirty="0">
                <a:solidFill>
                  <a:srgbClr val="0B5395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每变动一个单位时</a:t>
            </a:r>
            <a:r>
              <a:rPr lang="en-US" altLang="zh-CN" sz="2700" dirty="0">
                <a:solidFill>
                  <a:srgbClr val="0B5395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zh-CN" altLang="en-US" sz="2700" dirty="0">
                <a:solidFill>
                  <a:srgbClr val="0B5395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的变动值。</a:t>
            </a:r>
            <a:endParaRPr lang="zh-CN" altLang="en-US" sz="2700" dirty="0">
              <a:solidFill>
                <a:srgbClr val="0B5395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5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  二元线性回归方程的直观解释</a:t>
            </a:r>
          </a:p>
        </p:txBody>
      </p:sp>
      <p:pic>
        <p:nvPicPr>
          <p:cNvPr id="46" name="内容占位符 4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203325"/>
            <a:ext cx="8004175" cy="44577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46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 回归参数估计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107504" y="1052736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800" dirty="0">
                    <a:solidFill>
                      <a:srgbClr val="0B5395"/>
                    </a:solidFill>
                  </a:rPr>
                  <a:t>通过样本来估计得到最优参数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</a:rPr>
                  <a:t>，于是得到估计值</a:t>
                </a: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109537" indent="0">
                  <a:buNone/>
                </a:pP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sz="28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n-US" altLang="zh-CN" sz="2800" i="1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B539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>
                  <a:buNone/>
                </a:pP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r>
                  <a:rPr lang="zh-CN" altLang="en-US" sz="2800" dirty="0">
                    <a:solidFill>
                      <a:srgbClr val="0B5395"/>
                    </a:solidFill>
                  </a:rPr>
                  <a:t>估计算法：最小二乘法</a:t>
                </a:r>
                <a:endParaRPr lang="en-US" altLang="zh-CN" sz="2800" dirty="0"/>
              </a:p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60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60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00" i="0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6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6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func>
                      <m:acc>
                        <m:accPr>
                          <m:chr m:val="̂"/>
                          <m:ctrlPr>
                            <a:rPr lang="en-US" altLang="zh-CN" sz="26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6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6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600" i="1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600" i="1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6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6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6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6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6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6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6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60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6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600" b="0" i="1" smtClean="0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b="0" i="1" smtClean="0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600" b="0" i="1" smtClean="0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sSup>
                            <m:sSupPr>
                              <m:ctrlPr>
                                <a:rPr lang="en-US" altLang="zh-CN" sz="260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6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>
                  <a:buNone/>
                </a:pPr>
                <a:r>
                  <a:rPr lang="en-US" altLang="zh-CN" sz="2600" dirty="0"/>
                  <a:t>                                                  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07504" y="1052736"/>
                <a:ext cx="7886700" cy="4351338"/>
              </a:xfrm>
              <a:blipFill>
                <a:blip r:embed="rId2"/>
                <a:stretch>
                  <a:fillRect l="-1392" t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6839724" y="3542105"/>
            <a:ext cx="432048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065895" y="3130965"/>
                <a:ext cx="9067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895" y="3130965"/>
                <a:ext cx="90676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69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最小二乘的矩阵形式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683568" y="1557338"/>
                <a:ext cx="7886700" cy="4351337"/>
              </a:xfrm>
            </p:spPr>
            <p:txBody>
              <a:bodyPr/>
              <a:lstStyle/>
              <a:p>
                <a:pPr marL="109537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 algn="ctr">
                  <a:buNone/>
                </a:pPr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l-GR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 algn="ctr">
                  <a:buNone/>
                </a:pP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 algn="ctr">
                  <a:buNone/>
                </a:pPr>
                <a:endParaRPr lang="en-US" altLang="zh-CN" dirty="0"/>
              </a:p>
              <a:p>
                <a:pPr marL="109537" indent="0" algn="ctr">
                  <a:buNone/>
                </a:pPr>
                <a:endParaRPr lang="en-US" altLang="zh-CN" dirty="0"/>
              </a:p>
              <a:p>
                <a:pPr marL="109537" indent="0" algn="ctr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83568" y="1557338"/>
                <a:ext cx="7886700" cy="435133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5" name="下箭头 4"/>
          <p:cNvSpPr/>
          <p:nvPr/>
        </p:nvSpPr>
        <p:spPr>
          <a:xfrm>
            <a:off x="4211960" y="4746047"/>
            <a:ext cx="72008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118569" y="5637426"/>
                <a:ext cx="3168352" cy="108009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9537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569" y="5637426"/>
                <a:ext cx="3168352" cy="1080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985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回归估计的正则化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133300" y="1124744"/>
                <a:ext cx="8039100" cy="5111750"/>
              </a:xfr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zh-CN" altLang="en-US" sz="2800" dirty="0">
                    <a:solidFill>
                      <a:srgbClr val="0B5395"/>
                    </a:solidFill>
                  </a:rPr>
                  <a:t>最小二乘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估计</m:t>
                    </m:r>
                    <m:r>
                      <a:rPr lang="zh-CN" altLang="en-US" sz="28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中，</m:t>
                    </m:r>
                    <m:acc>
                      <m:accPr>
                        <m:chr m:val="̂"/>
                        <m:ctrlP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</a:rPr>
                  <a:t>，须保证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</a:rPr>
                  <a:t>可逆。</a:t>
                </a: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r>
                  <a:rPr lang="zh-CN" altLang="en-US" sz="2800" dirty="0">
                    <a:solidFill>
                      <a:srgbClr val="0B5395"/>
                    </a:solidFill>
                  </a:rPr>
                  <a:t>脊回归（</a:t>
                </a:r>
                <a:r>
                  <a:rPr lang="en-US" altLang="zh-CN" sz="2800" dirty="0">
                    <a:solidFill>
                      <a:srgbClr val="0B5395"/>
                    </a:solidFill>
                  </a:rPr>
                  <a:t>ridge regression</a:t>
                </a:r>
                <a:r>
                  <a:rPr lang="zh-CN" altLang="en-US" sz="2800" dirty="0">
                    <a:solidFill>
                      <a:srgbClr val="0B5395"/>
                    </a:solidFill>
                  </a:rPr>
                  <a:t>）：</a:t>
                </a: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109537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80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 marL="109537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33300" y="1124744"/>
                <a:ext cx="8039100" cy="5111750"/>
              </a:xfrm>
              <a:blipFill>
                <a:blip r:embed="rId2"/>
                <a:stretch>
                  <a:fillRect l="-1365" t="-2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5" name="下箭头 4"/>
          <p:cNvSpPr/>
          <p:nvPr/>
        </p:nvSpPr>
        <p:spPr>
          <a:xfrm>
            <a:off x="3792810" y="5046249"/>
            <a:ext cx="72008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796136" y="3031722"/>
                <a:ext cx="1569072" cy="1111784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031722"/>
                <a:ext cx="1569072" cy="1111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V="1">
            <a:off x="7408764" y="3224005"/>
            <a:ext cx="360040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44828" y="1916832"/>
            <a:ext cx="402705" cy="19806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dirty="0"/>
              <a:t>正则化项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68075" y="5897106"/>
                <a:ext cx="6192688" cy="7920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9537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为单位矩阵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075" y="5897106"/>
                <a:ext cx="6192688" cy="7920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26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  L1</a:t>
            </a:r>
            <a:r>
              <a:rPr lang="zh-CN" altLang="en-US" sz="4000" dirty="0"/>
              <a:t>范数正则化（稀疏表示）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611560" y="184467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chr m:val="∑"/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b="0" i="1" smtClean="0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109537" indent="0">
                  <a:buNone/>
                </a:pP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800" dirty="0"/>
              </a:p>
              <a:p>
                <a:pPr lvl="1"/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lvl="1"/>
                <a:r>
                  <a:rPr lang="zh-CN" altLang="en-US" sz="2800" dirty="0">
                    <a:solidFill>
                      <a:srgbClr val="0B5395"/>
                    </a:solidFill>
                  </a:rPr>
                  <a:t>没有解析解</a:t>
                </a: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lvl="1"/>
                <a:r>
                  <a:rPr lang="zh-CN" altLang="en-US" sz="2800" dirty="0">
                    <a:solidFill>
                      <a:srgbClr val="0B5395"/>
                    </a:solidFill>
                  </a:rPr>
                  <a:t>凸函数</a:t>
                </a:r>
                <a:r>
                  <a:rPr lang="en-US" altLang="zh-CN" sz="2800" dirty="0">
                    <a:solidFill>
                      <a:srgbClr val="0B5395"/>
                    </a:solidFill>
                  </a:rPr>
                  <a:t>——</a:t>
                </a:r>
                <a:r>
                  <a:rPr lang="zh-CN" altLang="en-US" sz="2800" dirty="0">
                    <a:solidFill>
                      <a:srgbClr val="0B5395"/>
                    </a:solidFill>
                  </a:rPr>
                  <a:t>凸优化求解</a:t>
                </a: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lvl="1"/>
                <a:r>
                  <a:rPr lang="en-US" altLang="zh-CN" sz="2800" dirty="0">
                    <a:solidFill>
                      <a:srgbClr val="0B5395"/>
                    </a:solidFill>
                  </a:rPr>
                  <a:t>L1</a:t>
                </a:r>
                <a:r>
                  <a:rPr lang="zh-CN" altLang="en-US" sz="2800" dirty="0">
                    <a:solidFill>
                      <a:srgbClr val="0B5395"/>
                    </a:solidFill>
                  </a:rPr>
                  <a:t>范数使得求得的解为稀疏解，即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</a:rPr>
                  <a:t>中的元素大部分为</a:t>
                </a:r>
                <a:r>
                  <a:rPr lang="en-US" altLang="zh-CN" sz="2800" dirty="0">
                    <a:solidFill>
                      <a:srgbClr val="0B5395"/>
                    </a:solidFill>
                  </a:rPr>
                  <a:t>0</a:t>
                </a:r>
                <a:r>
                  <a:rPr lang="zh-CN" altLang="en-US" sz="2800" dirty="0">
                    <a:solidFill>
                      <a:srgbClr val="0B5395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11560" y="1844675"/>
                <a:ext cx="7886700" cy="4351338"/>
              </a:xfr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6438528" y="3645024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7216366" y="2132856"/>
            <a:ext cx="576064" cy="26490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L1</a:t>
            </a:r>
            <a:r>
              <a:rPr lang="zh-CN" altLang="en-US" sz="2800" dirty="0"/>
              <a:t>范数</a:t>
            </a:r>
            <a:endParaRPr lang="en-US" altLang="zh-CN" sz="2800" dirty="0"/>
          </a:p>
          <a:p>
            <a:pPr algn="ctr"/>
            <a:r>
              <a:rPr lang="zh-CN" altLang="en-US" sz="2800" dirty="0"/>
              <a:t>正则化</a:t>
            </a:r>
          </a:p>
        </p:txBody>
      </p:sp>
    </p:spTree>
    <p:extLst>
      <p:ext uri="{BB962C8B-B14F-4D97-AF65-F5344CB8AC3E}">
        <p14:creationId xmlns:p14="http://schemas.microsoft.com/office/powerpoint/2010/main" val="2918526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 上节内容回顾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79512" y="1237902"/>
            <a:ext cx="7886700" cy="4351338"/>
          </a:xfrm>
        </p:spPr>
        <p:txBody>
          <a:bodyPr/>
          <a:lstStyle/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模式识别、样本、特征、类的概念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模式识别的应用：举出至少三种。可以处理哪几种信号或数据？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模式识别系统的组成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预处理操作、特征提取与选择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相似度和距离：常用的距离有哪几种？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r>
              <a:rPr lang="en-US" altLang="zh-CN" sz="2800" dirty="0">
                <a:solidFill>
                  <a:srgbClr val="0B5395"/>
                </a:solidFill>
                <a:latin typeface="+mn-ea"/>
              </a:rPr>
              <a:t>KNN</a:t>
            </a: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分类算法的步骤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线性分类模型的形式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几种常见的线性模型学习方法（分类器）</a:t>
            </a:r>
          </a:p>
          <a:p>
            <a:endParaRPr lang="zh-CN" altLang="en-US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947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人脸图像的线性表示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41684" y="1093887"/>
            <a:ext cx="7886700" cy="4351337"/>
          </a:xfrm>
        </p:spPr>
        <p:txBody>
          <a:bodyPr/>
          <a:lstStyle/>
          <a:p>
            <a:r>
              <a:rPr lang="zh-CN" altLang="en-US" sz="2800" dirty="0">
                <a:solidFill>
                  <a:srgbClr val="0B5395"/>
                </a:solidFill>
              </a:rPr>
              <a:t>一幅人脸图像可以近似表示为一组人脸图像的线性组合</a:t>
            </a:r>
            <a:endParaRPr lang="en-US" altLang="zh-CN" sz="2800" dirty="0">
              <a:solidFill>
                <a:srgbClr val="0B5395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4289531"/>
            <a:ext cx="1260140" cy="1440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293" y="1983146"/>
            <a:ext cx="1281024" cy="1443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2090495"/>
            <a:ext cx="1224136" cy="14458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109" y="4288243"/>
            <a:ext cx="1347267" cy="14427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80958" y="2243213"/>
            <a:ext cx="2162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=0.5</a:t>
            </a:r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</a:p>
        </p:txBody>
      </p:sp>
      <p:sp>
        <p:nvSpPr>
          <p:cNvPr id="10" name="矩形 9"/>
          <p:cNvSpPr/>
          <p:nvPr/>
        </p:nvSpPr>
        <p:spPr>
          <a:xfrm>
            <a:off x="4775704" y="2351757"/>
            <a:ext cx="2162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+0.4*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63521" y="4768329"/>
            <a:ext cx="2162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+0.1*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53" y="1985438"/>
            <a:ext cx="1298881" cy="1441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273127" y="4653136"/>
                <a:ext cx="92204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5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zh-CN" alt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127" y="4653136"/>
                <a:ext cx="922047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-62178" y="3598104"/>
            <a:ext cx="161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估计出的图像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482431" y="5867956"/>
            <a:ext cx="161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原图像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2120202" y="6008412"/>
                <a:ext cx="4824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=[0.5, 0.4, 0.1]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202" y="6008412"/>
                <a:ext cx="482453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70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人脸图像的稀疏表示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66" y="3531849"/>
            <a:ext cx="1249381" cy="1442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866" y="3583913"/>
            <a:ext cx="1198034" cy="14147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81" y="1363429"/>
            <a:ext cx="1281024" cy="14434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796" y="3537251"/>
            <a:ext cx="1347267" cy="14427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338546"/>
            <a:ext cx="1260140" cy="14401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883" y="1304351"/>
            <a:ext cx="1334789" cy="15085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624" y="1213365"/>
            <a:ext cx="1327838" cy="150854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413413" y="1706030"/>
            <a:ext cx="121219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=0.2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30675" y="1706030"/>
            <a:ext cx="8707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+0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87297" y="1733242"/>
            <a:ext cx="8707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+0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0169" y="3990334"/>
            <a:ext cx="18389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+…+0.8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14135" y="3933056"/>
            <a:ext cx="8707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+0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20" y="3537251"/>
            <a:ext cx="1347267" cy="144273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097421" y="1733242"/>
            <a:ext cx="8707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+0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71627" y="3991607"/>
            <a:ext cx="8707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+0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016654" y="5636862"/>
                <a:ext cx="70828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0.2, 0, 0, …,0.8, 0</m:t>
                        </m:r>
                      </m:e>
                    </m:d>
                    <m:r>
                      <a:rPr lang="zh-CN" altLang="en-US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</a:rPr>
                  <a:t>表示系数大部分为</a:t>
                </a:r>
                <a:r>
                  <a:rPr lang="en-US" altLang="zh-CN" sz="2800" dirty="0">
                    <a:solidFill>
                      <a:srgbClr val="0B5395"/>
                    </a:solidFill>
                  </a:rPr>
                  <a:t>0</a:t>
                </a:r>
                <a:r>
                  <a:rPr lang="zh-CN" altLang="en-US" sz="2800" dirty="0">
                    <a:solidFill>
                      <a:srgbClr val="0B5395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54" y="5636862"/>
                <a:ext cx="7082869" cy="523220"/>
              </a:xfrm>
              <a:prstGeom prst="rect">
                <a:avLst/>
              </a:prstGeom>
              <a:blipFill>
                <a:blip r:embed="rId9"/>
                <a:stretch>
                  <a:fillRect t="-20930" r="-6799" b="-34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015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稀疏表示效果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557338"/>
            <a:ext cx="8902700" cy="314166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5576" y="4890467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原图像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15816" y="494116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表示系数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92080" y="494116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图像库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92280" y="4941167"/>
            <a:ext cx="1734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误差图像</a:t>
            </a:r>
          </a:p>
        </p:txBody>
      </p:sp>
    </p:spTree>
    <p:extLst>
      <p:ext uri="{BB962C8B-B14F-4D97-AF65-F5344CB8AC3E}">
        <p14:creationId xmlns:p14="http://schemas.microsoft.com/office/powerpoint/2010/main" val="487304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67544" y="1628800"/>
            <a:ext cx="7886700" cy="4351337"/>
          </a:xfrm>
        </p:spPr>
        <p:txBody>
          <a:bodyPr/>
          <a:lstStyle/>
          <a:p>
            <a:pPr marL="109537" indent="0" algn="ctr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algn="ctr">
              <a:buNone/>
            </a:pPr>
            <a:endParaRPr lang="en-US" altLang="zh-CN" sz="36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algn="ctr">
              <a:buNone/>
            </a:pPr>
            <a:r>
              <a:rPr lang="zh-CN" altLang="en-US" sz="4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人脸识别系统设计</a:t>
            </a:r>
            <a:endParaRPr lang="en-US" altLang="zh-CN" sz="44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algn="ctr">
              <a:buNone/>
            </a:pPr>
            <a:endParaRPr lang="en-US" altLang="zh-CN" sz="44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algn="ctr">
              <a:buNone/>
            </a:pP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altLang="zh-CN" sz="2800" dirty="0">
                <a:solidFill>
                  <a:srgbClr val="0B5395"/>
                </a:solidFill>
                <a:latin typeface="+mn-ea"/>
                <a:cs typeface="Times New Roman" panose="02020603050405020304" pitchFamily="18" charset="0"/>
              </a:rPr>
              <a:t>--</a:t>
            </a:r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基于线性表示的人脸识别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40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概要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41684" y="1021879"/>
            <a:ext cx="7886700" cy="43513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我们的任务是啥？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我们有啥？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如何提取人脸特征？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用啥分类算法？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如何评价我们的系统？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52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人脸识别的任务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1212388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109537" indent="0">
                  <a:buNone/>
                </a:pPr>
                <a:r>
                  <a:rPr lang="zh-CN" altLang="en-US" sz="2800" dirty="0">
                    <a:solidFill>
                      <a:srgbClr val="0B5395"/>
                    </a:solidFill>
                    <a:latin typeface="+mn-ea"/>
                  </a:rPr>
                  <a:t>判断一幅人脸图像是谁，即：给定一幅待识别人脸图像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  <a:latin typeface="+mn-ea"/>
                  </a:rPr>
                  <a:t>，判断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  <a:latin typeface="+mn-ea"/>
                  </a:rPr>
                  <a:t>的类别。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1212388"/>
                <a:ext cx="7886700" cy="4351338"/>
              </a:xfrm>
              <a:blipFill>
                <a:blip r:embed="rId3"/>
                <a:stretch>
                  <a:fillRect l="-232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907704" y="2636912"/>
            <a:ext cx="16677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/>
          <p:cNvSpPr/>
          <p:nvPr/>
        </p:nvSpPr>
        <p:spPr>
          <a:xfrm>
            <a:off x="4211960" y="3604081"/>
            <a:ext cx="1224136" cy="324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35049" y="3051874"/>
            <a:ext cx="131799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8800" b="1" dirty="0">
                <a:ln/>
                <a:solidFill>
                  <a:schemeClr val="accent3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4174056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训练数据库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683568" y="1340768"/>
                <a:ext cx="7886700" cy="4351337"/>
              </a:xfrm>
            </p:spPr>
            <p:txBody>
              <a:bodyPr/>
              <a:lstStyle/>
              <a:p>
                <a:r>
                  <a:rPr lang="zh-CN" altLang="en-US" sz="2500" dirty="0">
                    <a:solidFill>
                      <a:srgbClr val="0B5395"/>
                    </a:solidFill>
                  </a:rPr>
                  <a:t>每一类都有一幅或数幅已注册的人脸图像，即对于第</a:t>
                </a:r>
                <a:r>
                  <a:rPr lang="en-US" altLang="zh-CN" sz="2500" dirty="0" err="1">
                    <a:solidFill>
                      <a:srgbClr val="0B5395"/>
                    </a:solidFill>
                  </a:rPr>
                  <a:t>i</a:t>
                </a:r>
                <a:r>
                  <a:rPr lang="zh-CN" altLang="en-US" sz="2500" dirty="0">
                    <a:solidFill>
                      <a:srgbClr val="0B5395"/>
                    </a:solidFill>
                  </a:rPr>
                  <a:t>类，我们有如下数据：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5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solidFill>
                                      <a:srgbClr val="0B539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0" i="1" smtClean="0">
                                    <a:solidFill>
                                      <a:srgbClr val="0B5395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500" b="0" i="1" smtClean="0">
                                    <a:solidFill>
                                      <a:srgbClr val="0B539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CN" sz="2500" b="0" i="1" smtClean="0">
                                    <a:solidFill>
                                      <a:srgbClr val="0B539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0" i="1" smtClean="0">
                                    <a:solidFill>
                                      <a:srgbClr val="0B5395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CN" sz="2500" b="0" i="1" smtClean="0">
                                    <a:solidFill>
                                      <a:srgbClr val="0B539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5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zh-CN" altLang="en-US" sz="25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其中</m:t>
                        </m:r>
                        <m:r>
                          <a:rPr lang="en-US" altLang="zh-CN" sz="25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5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5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5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5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e>
                    </m:d>
                    <m:r>
                      <a:rPr lang="en-US" altLang="zh-CN" sz="25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5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5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为第</m:t>
                    </m:r>
                    <m:r>
                      <a:rPr lang="en-US" altLang="zh-CN" sz="25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5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类的</m:t>
                    </m:r>
                    <m:r>
                      <a:rPr lang="zh-CN" altLang="en-US" sz="25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类别</m:t>
                    </m:r>
                    <m:r>
                      <a:rPr lang="zh-CN" altLang="en-US" sz="25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sz="25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所有</m:t>
                    </m:r>
                    <m:r>
                      <a:rPr lang="en-US" altLang="zh-CN" sz="25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5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类的</m:t>
                    </m:r>
                    <m:r>
                      <a:rPr lang="zh-CN" altLang="en-US" sz="25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数据</m:t>
                    </m:r>
                    <m:r>
                      <a:rPr lang="en-US" altLang="zh-CN" sz="25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5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5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5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CN" sz="2500" b="0" i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500" dirty="0">
                  <a:solidFill>
                    <a:srgbClr val="0B5395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83568" y="1340768"/>
                <a:ext cx="7886700" cy="4351337"/>
              </a:xfrm>
              <a:blipFill>
                <a:blip r:embed="rId2"/>
                <a:stretch>
                  <a:fillRect l="-1082" t="-2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543" y="2708920"/>
            <a:ext cx="44767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8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特征提取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08298" y="1124744"/>
            <a:ext cx="7886700" cy="4351338"/>
          </a:xfrm>
        </p:spPr>
        <p:txBody>
          <a:bodyPr/>
          <a:lstStyle/>
          <a:p>
            <a:r>
              <a:rPr lang="zh-CN" altLang="en-US" sz="2800" dirty="0">
                <a:solidFill>
                  <a:srgbClr val="0B5395"/>
                </a:solidFill>
              </a:rPr>
              <a:t>任何模式识别的特征提取算法。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常用的人脸特征提取算法：</a:t>
            </a:r>
            <a:r>
              <a:rPr lang="en-US" altLang="zh-CN" sz="2800" dirty="0">
                <a:solidFill>
                  <a:srgbClr val="0B5395"/>
                </a:solidFill>
              </a:rPr>
              <a:t>LBP</a:t>
            </a:r>
            <a:r>
              <a:rPr lang="zh-CN" altLang="en-US" sz="2800" dirty="0">
                <a:solidFill>
                  <a:srgbClr val="0B5395"/>
                </a:solidFill>
              </a:rPr>
              <a:t>，</a:t>
            </a:r>
            <a:r>
              <a:rPr lang="en-US" altLang="zh-CN" sz="2800" dirty="0">
                <a:solidFill>
                  <a:srgbClr val="0B5395"/>
                </a:solidFill>
              </a:rPr>
              <a:t>Gabor</a:t>
            </a:r>
            <a:r>
              <a:rPr lang="zh-CN" altLang="en-US" sz="2800" dirty="0">
                <a:solidFill>
                  <a:srgbClr val="0B5395"/>
                </a:solidFill>
              </a:rPr>
              <a:t>。。。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最简单、最常用的的特征</a:t>
            </a:r>
            <a:r>
              <a:rPr lang="en-US" altLang="zh-CN" sz="2800" dirty="0">
                <a:solidFill>
                  <a:srgbClr val="0B5395"/>
                </a:solidFill>
              </a:rPr>
              <a:t>——</a:t>
            </a:r>
            <a:r>
              <a:rPr lang="zh-CN" altLang="en-US" sz="2800" dirty="0">
                <a:solidFill>
                  <a:srgbClr val="0B5395"/>
                </a:solidFill>
              </a:rPr>
              <a:t>灰度值</a:t>
            </a:r>
            <a:endParaRPr lang="en-US" altLang="zh-CN" sz="2800" dirty="0">
              <a:solidFill>
                <a:srgbClr val="0B5395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9752" y="3149561"/>
            <a:ext cx="16677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/>
          <p:cNvSpPr/>
          <p:nvPr/>
        </p:nvSpPr>
        <p:spPr>
          <a:xfrm>
            <a:off x="4318627" y="4030300"/>
            <a:ext cx="68844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452764"/>
              </p:ext>
            </p:extLst>
          </p:nvPr>
        </p:nvGraphicFramePr>
        <p:xfrm>
          <a:off x="5436096" y="3230573"/>
          <a:ext cx="31169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1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687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特征变换</a:t>
            </a:r>
            <a:r>
              <a:rPr lang="en-US" altLang="zh-CN" sz="4000" dirty="0"/>
              <a:t>1</a:t>
            </a:r>
            <a:r>
              <a:rPr lang="zh-CN" altLang="en-US" sz="4000" dirty="0"/>
              <a:t>：重采样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71600" y="1772816"/>
            <a:ext cx="16677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938848" y="4293096"/>
            <a:ext cx="200470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300x200=60000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843808" y="2708920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67944" y="2550325"/>
            <a:ext cx="558998" cy="76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510909" y="3402519"/>
            <a:ext cx="200470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30x20</a:t>
            </a: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=600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9440" y="236565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重采样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24128" y="1919647"/>
            <a:ext cx="3096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图像相邻像素之间有很大的相似性。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68144" y="3517983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r>
              <a:rPr lang="en-US" altLang="zh-CN" sz="2800" dirty="0">
                <a:solidFill>
                  <a:srgbClr val="0B53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solidFill>
                  <a:srgbClr val="0B53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：去近邻像素的灰度值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12160" y="510870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r>
              <a:rPr lang="en-US" altLang="zh-CN" sz="2800" dirty="0">
                <a:solidFill>
                  <a:srgbClr val="0B53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solidFill>
                  <a:srgbClr val="0B539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：插值</a:t>
            </a:r>
          </a:p>
        </p:txBody>
      </p:sp>
    </p:spTree>
    <p:extLst>
      <p:ext uri="{BB962C8B-B14F-4D97-AF65-F5344CB8AC3E}">
        <p14:creationId xmlns:p14="http://schemas.microsoft.com/office/powerpoint/2010/main" val="3412621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特征变换</a:t>
            </a:r>
            <a:r>
              <a:rPr lang="en-US" altLang="zh-CN" sz="4000" dirty="0"/>
              <a:t>2</a:t>
            </a:r>
            <a:r>
              <a:rPr lang="zh-CN" altLang="en-US" sz="4000" dirty="0"/>
              <a:t>：线性变换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-1" y="922486"/>
                <a:ext cx="9830916" cy="59355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sz="3000" dirty="0">
                    <a:solidFill>
                      <a:srgbClr val="0B5395"/>
                    </a:solidFill>
                  </a:rPr>
                  <a:t>主成分分析（</a:t>
                </a:r>
                <a:r>
                  <a:rPr lang="en-US" altLang="zh-CN" sz="3000" dirty="0">
                    <a:solidFill>
                      <a:srgbClr val="0B5395"/>
                    </a:solidFill>
                  </a:rPr>
                  <a:t>PCA</a:t>
                </a:r>
                <a:r>
                  <a:rPr lang="zh-CN" altLang="en-US" sz="3000" dirty="0">
                    <a:solidFill>
                      <a:srgbClr val="0B5395"/>
                    </a:solidFill>
                  </a:rPr>
                  <a:t>）</a:t>
                </a:r>
                <a:endParaRPr lang="en-US" altLang="zh-CN" sz="3000" dirty="0">
                  <a:solidFill>
                    <a:srgbClr val="0B5395"/>
                  </a:solidFill>
                </a:endParaRPr>
              </a:p>
              <a:p>
                <a:endParaRPr lang="en-US" altLang="zh-CN" sz="3000" dirty="0">
                  <a:solidFill>
                    <a:srgbClr val="0B5395"/>
                  </a:solidFill>
                </a:endParaRPr>
              </a:p>
              <a:p>
                <a:pPr marL="849313" lvl="1" indent="-457200">
                  <a:buFont typeface="+mj-ea"/>
                  <a:buAutoNum type="circleNumDbPlain"/>
                </a:pPr>
                <a:r>
                  <a:rPr lang="zh-CN" altLang="en-US" sz="2600" dirty="0">
                    <a:solidFill>
                      <a:srgbClr val="0B5395"/>
                    </a:solidFill>
                  </a:rPr>
                  <a:t>零均值化</a:t>
                </a:r>
                <a:endParaRPr lang="en-US" altLang="zh-CN" sz="2600" dirty="0">
                  <a:solidFill>
                    <a:srgbClr val="0B5395"/>
                  </a:solidFill>
                </a:endParaRPr>
              </a:p>
              <a:p>
                <a:pPr marL="39211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dirty="0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zh-CN" sz="2200" i="1" dirty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dirty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 dirty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200" dirty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200" dirty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mean</m:t>
                      </m:r>
                      <m:d>
                        <m:dPr>
                          <m:ctrlP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200" dirty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200" b="0" i="0" dirty="0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sz="2200" dirty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mean</m:t>
                      </m:r>
                      <m:d>
                        <m:dPr>
                          <m:ctrlP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200" dirty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200" i="1" dirty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200" i="1" dirty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200" i="1" dirty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200" i="1" dirty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200" i="1" dirty="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200" i="1" dirty="0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 dirty="0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i="1" dirty="0">
                                      <a:solidFill>
                                        <a:srgbClr val="0B5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200" dirty="0">
                  <a:solidFill>
                    <a:srgbClr val="0B5395"/>
                  </a:solidFill>
                </a:endParaRPr>
              </a:p>
              <a:p>
                <a:pPr marL="849313" lvl="1" indent="-457200">
                  <a:buFont typeface="+mj-ea"/>
                  <a:buAutoNum type="circleNumDbPlain" startAt="2"/>
                </a:pPr>
                <a:r>
                  <a:rPr lang="zh-CN" altLang="en-US" sz="2600" dirty="0">
                    <a:solidFill>
                      <a:srgbClr val="0B5395"/>
                    </a:solidFill>
                  </a:rPr>
                  <a:t>求协方差矩阵</a:t>
                </a:r>
                <a:endParaRPr lang="en-US" altLang="zh-CN" sz="2600" dirty="0">
                  <a:solidFill>
                    <a:srgbClr val="0B5395"/>
                  </a:solidFill>
                </a:endParaRPr>
              </a:p>
              <a:p>
                <a:pPr marL="392113" lvl="1" indent="0">
                  <a:buNone/>
                </a:pP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392113" lvl="1" indent="0">
                  <a:buNone/>
                </a:pPr>
                <a:r>
                  <a:rPr lang="en-US" altLang="zh-CN" sz="3000" dirty="0">
                    <a:solidFill>
                      <a:srgbClr val="0B5395"/>
                    </a:solidFill>
                  </a:rPr>
                  <a:t>	    </a:t>
                </a:r>
                <a14:m>
                  <m:oMath xmlns:m="http://schemas.openxmlformats.org/officeDocument/2006/math">
                    <m:r>
                      <a:rPr lang="en-US" altLang="zh-CN" sz="2200" b="0" i="0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sz="2200" b="0" i="0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dirty="0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dirty="0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200" b="0" i="1" dirty="0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200" b="0" i="1" dirty="0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200" b="0" i="1" dirty="0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zh-CN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altLang="zh-CN" sz="2200" i="1" dirty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 dirty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200" i="1" dirty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CN" sz="2200" b="0" i="0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200" dirty="0">
                    <a:solidFill>
                      <a:srgbClr val="0B5395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200" dirty="0">
                    <a:solidFill>
                      <a:srgbClr val="0B5395"/>
                    </a:solidFill>
                  </a:rPr>
                  <a:t>维</a:t>
                </a:r>
                <a:r>
                  <a:rPr lang="en-US" altLang="zh-CN" sz="2200" dirty="0">
                    <a:solidFill>
                      <a:srgbClr val="0B5395"/>
                    </a:solidFill>
                  </a:rPr>
                  <a:t>,   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200" i="1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一个</m:t>
                    </m:r>
                    <m:r>
                      <a:rPr lang="zh-CN" altLang="en-US" sz="220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图像</m:t>
                    </m:r>
                    <m:r>
                      <a:rPr lang="zh-CN" altLang="en-US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200" i="1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维数</m:t>
                    </m:r>
                    <m:r>
                      <a:rPr lang="zh-CN" altLang="en-US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200" dirty="0">
                  <a:solidFill>
                    <a:srgbClr val="0B5395"/>
                  </a:solidFill>
                </a:endParaRPr>
              </a:p>
              <a:p>
                <a:pPr marL="392113" lvl="1" indent="0">
                  <a:buNone/>
                </a:pPr>
                <a:endParaRPr lang="en-US" altLang="zh-CN" dirty="0">
                  <a:solidFill>
                    <a:srgbClr val="0B5395"/>
                  </a:solidFill>
                </a:endParaRPr>
              </a:p>
              <a:p>
                <a:pPr marL="849313" lvl="1" indent="-457200">
                  <a:buFont typeface="+mj-ea"/>
                  <a:buAutoNum type="circleNumDbPlain" startAt="3"/>
                </a:pPr>
                <a:r>
                  <a:rPr lang="zh-CN" altLang="en-US" sz="2600" dirty="0">
                    <a:solidFill>
                      <a:srgbClr val="0B5395"/>
                    </a:solidFill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600" i="1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600" dirty="0">
                    <a:solidFill>
                      <a:srgbClr val="0B5395"/>
                    </a:solidFill>
                  </a:rPr>
                  <a:t>的特征值和特征向量</a:t>
                </a:r>
                <a:endParaRPr lang="en-US" altLang="zh-CN" sz="2600" dirty="0">
                  <a:solidFill>
                    <a:srgbClr val="0B5395"/>
                  </a:solidFill>
                </a:endParaRPr>
              </a:p>
              <a:p>
                <a:pPr marL="392113" lvl="1" indent="0">
                  <a:buNone/>
                </a:pP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392113" lvl="1" indent="0">
                  <a:buNone/>
                </a:pPr>
                <a:r>
                  <a:rPr lang="en-US" altLang="zh-CN" dirty="0">
                    <a:solidFill>
                      <a:srgbClr val="0B5395"/>
                    </a:solidFill>
                  </a:rPr>
                  <a:t>	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 dirty="0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dirty="0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2200" b="0" i="1" dirty="0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altLang="zh-CN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200" dirty="0">
                    <a:solidFill>
                      <a:srgbClr val="0B5395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200" dirty="0">
                    <a:solidFill>
                      <a:srgbClr val="0B5395"/>
                    </a:solidFill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dirty="0">
                    <a:solidFill>
                      <a:srgbClr val="0B5395"/>
                    </a:solidFill>
                  </a:rPr>
                  <a:t>的特征值对角矩阵</a:t>
                </a:r>
                <a14:m>
                  <m:oMath xmlns:m="http://schemas.openxmlformats.org/officeDocument/2006/math">
                    <m:r>
                      <a:rPr lang="zh-CN" altLang="en-US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200" i="1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sz="2200" i="1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特征</m:t>
                    </m:r>
                    <m:r>
                      <a:rPr lang="zh-CN" altLang="en-US" sz="220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向量</m:t>
                    </m:r>
                    <m:r>
                      <a:rPr lang="zh-CN" altLang="en-US" sz="2200" i="1" dirty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矩阵</m:t>
                    </m:r>
                    <m:r>
                      <a:rPr lang="zh-CN" altLang="en-US" sz="2200" b="0" i="1" dirty="0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200" dirty="0">
                  <a:solidFill>
                    <a:srgbClr val="0B5395"/>
                  </a:solidFill>
                </a:endParaRPr>
              </a:p>
              <a:p>
                <a:pPr marL="392113" lvl="1" indent="0">
                  <a:buNone/>
                </a:pPr>
                <a:endParaRPr lang="en-US" altLang="zh-CN" dirty="0">
                  <a:solidFill>
                    <a:srgbClr val="0B5395"/>
                  </a:solidFill>
                </a:endParaRPr>
              </a:p>
              <a:p>
                <a:pPr marL="849313" lvl="1" indent="-457200">
                  <a:buFont typeface="+mj-ea"/>
                  <a:buAutoNum type="circleNumDbPlain" startAt="4"/>
                </a:pPr>
                <a:r>
                  <a:rPr lang="zh-CN" altLang="en-US" sz="2600" dirty="0">
                    <a:solidFill>
                      <a:srgbClr val="0B5395"/>
                    </a:solidFill>
                  </a:rPr>
                  <a:t>对应最大的</a:t>
                </a:r>
                <a:r>
                  <a:rPr lang="en-US" altLang="zh-CN" sz="2600" dirty="0">
                    <a:solidFill>
                      <a:srgbClr val="0B5395"/>
                    </a:solidFill>
                  </a:rPr>
                  <a:t>d</a:t>
                </a:r>
                <a:r>
                  <a:rPr lang="zh-CN" altLang="en-US" sz="2600" dirty="0">
                    <a:solidFill>
                      <a:srgbClr val="0B5395"/>
                    </a:solidFill>
                  </a:rPr>
                  <a:t>个特征值对应的特征向量组成转置矩阵</a:t>
                </a:r>
                <a:endParaRPr lang="en-US" altLang="zh-CN" sz="2600" dirty="0">
                  <a:solidFill>
                    <a:srgbClr val="0B5395"/>
                  </a:solidFill>
                </a:endParaRPr>
              </a:p>
              <a:p>
                <a:pPr marL="392113" lvl="1" indent="0">
                  <a:buNone/>
                </a:pPr>
                <a:r>
                  <a:rPr lang="en-US" altLang="zh-CN" sz="2600" dirty="0">
                    <a:solidFill>
                      <a:srgbClr val="0B5395"/>
                    </a:solidFill>
                  </a:rPr>
                  <a:t>	   W</a:t>
                </a:r>
                <a:r>
                  <a:rPr lang="zh-CN" altLang="en-US" sz="2600" dirty="0">
                    <a:solidFill>
                      <a:srgbClr val="0B5395"/>
                    </a:solidFill>
                  </a:rPr>
                  <a:t>：</a:t>
                </a:r>
                <a:r>
                  <a:rPr lang="en-US" altLang="zh-CN" sz="2600" dirty="0" err="1">
                    <a:solidFill>
                      <a:srgbClr val="0B5395"/>
                    </a:solidFill>
                  </a:rPr>
                  <a:t>nxd</a:t>
                </a:r>
                <a:r>
                  <a:rPr lang="zh-CN" altLang="en-US" sz="2600" dirty="0">
                    <a:solidFill>
                      <a:srgbClr val="0B5395"/>
                    </a:solidFill>
                  </a:rPr>
                  <a:t>维</a:t>
                </a:r>
                <a:r>
                  <a:rPr lang="en-US" altLang="zh-CN" sz="2600" dirty="0">
                    <a:solidFill>
                      <a:srgbClr val="0B5395"/>
                    </a:solidFill>
                  </a:rPr>
                  <a:t>.</a:t>
                </a:r>
              </a:p>
              <a:p>
                <a:pPr marL="392113" lvl="1" indent="0">
                  <a:buNone/>
                </a:pPr>
                <a:endParaRPr lang="en-US" altLang="zh-CN" dirty="0"/>
              </a:p>
              <a:p>
                <a:pPr marL="392113" lvl="1" indent="0">
                  <a:buNone/>
                </a:pPr>
                <a:r>
                  <a:rPr lang="en-US" altLang="zh-CN" dirty="0"/>
                  <a:t>	</a:t>
                </a:r>
              </a:p>
              <a:p>
                <a:pPr marL="849313" lvl="1" indent="-457200">
                  <a:buFont typeface="+mj-lt"/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-1" y="922486"/>
                <a:ext cx="9830916" cy="5935514"/>
              </a:xfrm>
              <a:blipFill>
                <a:blip r:embed="rId2"/>
                <a:stretch>
                  <a:fillRect l="-1116" t="-2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68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07504" y="980728"/>
            <a:ext cx="8902700" cy="5111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人脸图像处理基础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人脸图像的线性表示</a:t>
            </a:r>
            <a:r>
              <a:rPr lang="en-US" altLang="zh-CN" sz="2800" dirty="0">
                <a:solidFill>
                  <a:srgbClr val="0B5395"/>
                </a:solidFill>
                <a:latin typeface="+mn-ea"/>
              </a:rPr>
              <a:t>--</a:t>
            </a: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线性回归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人脸图像的稀疏表示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基于线性表示的人脸识别系统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175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1484784"/>
                <a:ext cx="7886700" cy="4351338"/>
              </a:xfrm>
            </p:spPr>
            <p:txBody>
              <a:bodyPr/>
              <a:lstStyle/>
              <a:p>
                <a:pPr marL="623887" indent="-514350">
                  <a:buFont typeface="+mj-ea"/>
                  <a:buAutoNum type="circleNumDbPlain" startAt="5"/>
                </a:pPr>
                <a:r>
                  <a:rPr lang="en-US" altLang="zh-CN" sz="2400" dirty="0">
                    <a:solidFill>
                      <a:srgbClr val="0B5395"/>
                    </a:solidFill>
                  </a:rPr>
                  <a:t>PCA</a:t>
                </a:r>
                <a:r>
                  <a:rPr lang="zh-CN" altLang="en-US" sz="2400" dirty="0">
                    <a:solidFill>
                      <a:srgbClr val="0B5395"/>
                    </a:solidFill>
                  </a:rPr>
                  <a:t>特征</a:t>
                </a:r>
                <a14:m>
                  <m:oMath xmlns:m="http://schemas.openxmlformats.org/officeDocument/2006/math">
                    <m:r>
                      <a:rPr lang="zh-CN" altLang="en-US" sz="2400" b="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变换</m:t>
                    </m:r>
                  </m:oMath>
                </a14:m>
                <a:endParaRPr lang="en-US" altLang="zh-CN" sz="2400" b="0" i="1" dirty="0">
                  <a:solidFill>
                    <a:srgbClr val="0B5395"/>
                  </a:solidFill>
                  <a:latin typeface="Cambria Math" panose="02040503050406030204" pitchFamily="18" charset="0"/>
                </a:endParaRPr>
              </a:p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B539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000" i="1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B539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000" i="1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000" i="1" dirty="0">
                  <a:solidFill>
                    <a:srgbClr val="0B539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1484784"/>
                <a:ext cx="7886700" cy="4351338"/>
              </a:xfrm>
              <a:blipFill>
                <a:blip r:embed="rId2"/>
                <a:stretch>
                  <a:fillRect t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198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69676" y="1825625"/>
            <a:ext cx="7886700" cy="4351338"/>
          </a:xfrm>
        </p:spPr>
        <p:txBody>
          <a:bodyPr/>
          <a:lstStyle/>
          <a:p>
            <a:r>
              <a:rPr lang="en-US" altLang="zh-CN" sz="2800" dirty="0">
                <a:solidFill>
                  <a:srgbClr val="0B5395"/>
                </a:solidFill>
              </a:rPr>
              <a:t>PCA</a:t>
            </a:r>
            <a:r>
              <a:rPr lang="zh-CN" altLang="en-US" sz="2800" dirty="0">
                <a:solidFill>
                  <a:srgbClr val="0B5395"/>
                </a:solidFill>
              </a:rPr>
              <a:t>的解释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392113" lvl="1" indent="0">
              <a:buNone/>
            </a:pPr>
            <a:r>
              <a:rPr lang="zh-CN" altLang="en-US" sz="2400" dirty="0">
                <a:solidFill>
                  <a:srgbClr val="0B5395"/>
                </a:solidFill>
              </a:rPr>
              <a:t>把数据变换到一个新的坐标系统</a:t>
            </a:r>
            <a:endParaRPr lang="en-US" altLang="zh-CN" sz="2400" dirty="0">
              <a:solidFill>
                <a:srgbClr val="0B5395"/>
              </a:solidFill>
            </a:endParaRPr>
          </a:p>
          <a:p>
            <a:pPr marL="392113" lvl="1" indent="0">
              <a:buNone/>
            </a:pPr>
            <a:r>
              <a:rPr lang="zh-CN" altLang="en-US" sz="2400" dirty="0">
                <a:solidFill>
                  <a:srgbClr val="0B5395"/>
                </a:solidFill>
              </a:rPr>
              <a:t>中，使得这一数据的任何投影的</a:t>
            </a:r>
            <a:endParaRPr lang="en-US" altLang="zh-CN" sz="2400" dirty="0">
              <a:solidFill>
                <a:srgbClr val="0B5395"/>
              </a:solidFill>
            </a:endParaRPr>
          </a:p>
          <a:p>
            <a:pPr marL="392113" lvl="1" indent="0">
              <a:buNone/>
            </a:pPr>
            <a:r>
              <a:rPr lang="zh-CN" altLang="en-US" sz="2400" dirty="0">
                <a:solidFill>
                  <a:srgbClr val="0B5395"/>
                </a:solidFill>
              </a:rPr>
              <a:t>第一大方差在第一个坐标（称为</a:t>
            </a:r>
            <a:endParaRPr lang="en-US" altLang="zh-CN" sz="2400" dirty="0">
              <a:solidFill>
                <a:srgbClr val="0B5395"/>
              </a:solidFill>
            </a:endParaRPr>
          </a:p>
          <a:p>
            <a:pPr marL="392113" lvl="1" indent="0">
              <a:buNone/>
            </a:pPr>
            <a:r>
              <a:rPr lang="zh-CN" altLang="en-US" sz="2400" dirty="0">
                <a:solidFill>
                  <a:srgbClr val="0B5395"/>
                </a:solidFill>
              </a:rPr>
              <a:t>第一主成分）上，第二大方差在</a:t>
            </a:r>
            <a:endParaRPr lang="en-US" altLang="zh-CN" sz="2400" dirty="0">
              <a:solidFill>
                <a:srgbClr val="0B5395"/>
              </a:solidFill>
            </a:endParaRPr>
          </a:p>
          <a:p>
            <a:pPr marL="392113" lvl="1" indent="0">
              <a:buNone/>
            </a:pPr>
            <a:r>
              <a:rPr lang="zh-CN" altLang="en-US" sz="2400" dirty="0">
                <a:solidFill>
                  <a:srgbClr val="0B5395"/>
                </a:solidFill>
              </a:rPr>
              <a:t>第二个坐标（第二主成分）上，</a:t>
            </a:r>
            <a:endParaRPr lang="en-US" altLang="zh-CN" sz="2400" dirty="0">
              <a:solidFill>
                <a:srgbClr val="0B5395"/>
              </a:solidFill>
            </a:endParaRPr>
          </a:p>
          <a:p>
            <a:pPr marL="392113" lvl="1" indent="0">
              <a:buNone/>
            </a:pPr>
            <a:r>
              <a:rPr lang="zh-CN" altLang="en-US" sz="2400" dirty="0">
                <a:solidFill>
                  <a:srgbClr val="0B5395"/>
                </a:solidFill>
              </a:rPr>
              <a:t>依次类推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5157192"/>
            <a:ext cx="5216412" cy="5808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69" y="1082081"/>
            <a:ext cx="360461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83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41684" y="1165894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最直观的分类思想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263163"/>
              </p:ext>
            </p:extLst>
          </p:nvPr>
        </p:nvGraphicFramePr>
        <p:xfrm>
          <a:off x="933224" y="2132856"/>
          <a:ext cx="7128697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Visio" r:id="rId3" imgW="3732466" imgH="1921954" progId="Visio.Drawing.6">
                  <p:embed/>
                </p:oleObj>
              </mc:Choice>
              <mc:Fallback>
                <p:oleObj name="Visio" r:id="rId3" imgW="3732466" imgH="192195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224" y="2132856"/>
                        <a:ext cx="7128697" cy="3672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40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 回顾：</a:t>
            </a:r>
            <a:r>
              <a:rPr lang="en-US" altLang="zh-CN" sz="3600" i="1" dirty="0"/>
              <a:t>K</a:t>
            </a:r>
            <a:r>
              <a:rPr lang="zh-CN" altLang="en-US" sz="3600" dirty="0"/>
              <a:t>最近邻分类器（</a:t>
            </a:r>
            <a:r>
              <a:rPr lang="en-US" altLang="zh-CN" sz="3600" dirty="0"/>
              <a:t>KNN</a:t>
            </a:r>
            <a:r>
              <a:rPr lang="zh-CN" altLang="en-US" sz="3600" dirty="0"/>
              <a:t>）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-180528" y="1124744"/>
            <a:ext cx="7886700" cy="4351338"/>
          </a:xfrm>
        </p:spPr>
        <p:txBody>
          <a:bodyPr/>
          <a:lstStyle/>
          <a:p>
            <a:pPr marL="849313" lvl="1" indent="-457200" eaLnBrk="1" hangingPunct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dirty="0">
                <a:solidFill>
                  <a:srgbClr val="0B5395"/>
                </a:solidFill>
              </a:rPr>
              <a:t>计算待分类点到所有训练样本的距离，选出距离最短的</a:t>
            </a:r>
            <a:r>
              <a:rPr lang="en-US" altLang="zh-CN" sz="2800" dirty="0">
                <a:solidFill>
                  <a:srgbClr val="0B5395"/>
                </a:solidFill>
              </a:rPr>
              <a:t>k</a:t>
            </a:r>
            <a:r>
              <a:rPr lang="zh-CN" altLang="en-US" sz="2800" dirty="0">
                <a:solidFill>
                  <a:srgbClr val="0B5395"/>
                </a:solidFill>
              </a:rPr>
              <a:t>个训练样本；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849313" lvl="1" indent="-457200" eaLnBrk="1" hangingPunct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dirty="0">
                <a:solidFill>
                  <a:srgbClr val="0B5395"/>
                </a:solidFill>
              </a:rPr>
              <a:t>统计</a:t>
            </a:r>
            <a:r>
              <a:rPr lang="en-US" altLang="zh-CN" sz="2800" dirty="0">
                <a:solidFill>
                  <a:srgbClr val="0B5395"/>
                </a:solidFill>
              </a:rPr>
              <a:t>k</a:t>
            </a:r>
            <a:r>
              <a:rPr lang="zh-CN" altLang="en-US" sz="2800" dirty="0">
                <a:solidFill>
                  <a:srgbClr val="0B5395"/>
                </a:solidFill>
              </a:rPr>
              <a:t>个样本所在的类；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849313" lvl="1" indent="-457200" eaLnBrk="1" hangingPunct="1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dirty="0">
                <a:solidFill>
                  <a:srgbClr val="0B5395"/>
                </a:solidFill>
              </a:rPr>
              <a:t>将待分类点分配给包含</a:t>
            </a:r>
            <a:r>
              <a:rPr lang="en-US" altLang="zh-CN" sz="2800" dirty="0">
                <a:solidFill>
                  <a:srgbClr val="0B5395"/>
                </a:solidFill>
              </a:rPr>
              <a:t>k</a:t>
            </a:r>
            <a:r>
              <a:rPr lang="zh-CN" altLang="en-US" sz="2800" dirty="0">
                <a:solidFill>
                  <a:srgbClr val="0B5395"/>
                </a:solidFill>
              </a:rPr>
              <a:t>个训练样本中数目最多的类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109537" indent="0" algn="ctr">
              <a:buNone/>
            </a:pPr>
            <a:endParaRPr lang="en-US" altLang="zh-CN" dirty="0"/>
          </a:p>
          <a:p>
            <a:pPr marL="109537" indent="0" algn="ctr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4179954"/>
            <a:ext cx="26384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99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000" dirty="0"/>
              <a:t> 最近邻分类（</a:t>
            </a:r>
            <a:r>
              <a:rPr lang="en-US" altLang="zh-CN" sz="3000" dirty="0"/>
              <a:t>NN</a:t>
            </a:r>
            <a:r>
              <a:rPr lang="zh-CN" altLang="en-US" sz="3000" dirty="0"/>
              <a:t>）</a:t>
            </a:r>
            <a:r>
              <a:rPr lang="en-US" altLang="zh-CN" sz="3000" dirty="0"/>
              <a:t>——KNN</a:t>
            </a:r>
            <a:r>
              <a:rPr lang="zh-CN" altLang="en-US" sz="3000" dirty="0"/>
              <a:t>的简化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07504" y="1196752"/>
            <a:ext cx="7886700" cy="4351337"/>
          </a:xfrm>
        </p:spPr>
        <p:txBody>
          <a:bodyPr>
            <a:normAutofit/>
          </a:bodyPr>
          <a:lstStyle/>
          <a:p>
            <a:pPr marL="623887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dirty="0">
                <a:solidFill>
                  <a:srgbClr val="0B5395"/>
                </a:solidFill>
              </a:rPr>
              <a:t>计算待分类点到所有训练样本的距离；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623887" indent="-51435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800" dirty="0">
                <a:solidFill>
                  <a:srgbClr val="0B5395"/>
                </a:solidFill>
              </a:rPr>
              <a:t>将待分类点分配给距离最小的那个训练样本所在的类。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600391"/>
            <a:ext cx="26384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89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67544" y="1412776"/>
            <a:ext cx="7886700" cy="4351337"/>
          </a:xfrm>
        </p:spPr>
        <p:txBody>
          <a:bodyPr>
            <a:normAutofit/>
          </a:bodyPr>
          <a:lstStyle/>
          <a:p>
            <a:endParaRPr lang="en-US" altLang="zh-CN" sz="2800" dirty="0"/>
          </a:p>
          <a:p>
            <a:pPr marL="452437" indent="-342900"/>
            <a:r>
              <a:rPr lang="zh-CN" altLang="en-US" sz="2800" dirty="0">
                <a:solidFill>
                  <a:srgbClr val="0B5395"/>
                </a:solidFill>
              </a:rPr>
              <a:t>分类的关键：计算待识别样本到各类的距离。或者计算待识别样本和各类之间的相似度。</a:t>
            </a:r>
            <a:endParaRPr lang="en-US" altLang="zh-CN" sz="2800" dirty="0">
              <a:solidFill>
                <a:srgbClr val="0B5395"/>
              </a:solidFill>
            </a:endParaRPr>
          </a:p>
          <a:p>
            <a:endParaRPr lang="en-US" altLang="zh-CN" sz="2800" dirty="0">
              <a:solidFill>
                <a:srgbClr val="0B5395"/>
              </a:solidFill>
            </a:endParaRPr>
          </a:p>
          <a:p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en-US" altLang="zh-CN" sz="2800" dirty="0">
                <a:solidFill>
                  <a:srgbClr val="0B5395"/>
                </a:solidFill>
              </a:rPr>
              <a:t>     NN</a:t>
            </a:r>
            <a:r>
              <a:rPr lang="zh-CN" altLang="en-US" sz="2800" dirty="0">
                <a:solidFill>
                  <a:srgbClr val="0B5395"/>
                </a:solidFill>
              </a:rPr>
              <a:t>的分类依据：用距离待识别样本最近的样本代表本类，该距离    作为本类到待识别样本的距离。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116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611560" y="1628800"/>
            <a:ext cx="7886700" cy="4351337"/>
          </a:xfrm>
        </p:spPr>
        <p:txBody>
          <a:bodyPr>
            <a:normAutofit/>
          </a:bodyPr>
          <a:lstStyle/>
          <a:p>
            <a:pPr marL="109537" indent="0" algn="ctr">
              <a:buNone/>
            </a:pPr>
            <a:endParaRPr lang="en-US" altLang="zh-CN" sz="3600" dirty="0"/>
          </a:p>
          <a:p>
            <a:pPr marL="109537" indent="0" algn="ctr">
              <a:buNone/>
            </a:pPr>
            <a:endParaRPr lang="en-US" altLang="zh-CN" sz="3600" dirty="0"/>
          </a:p>
          <a:p>
            <a:pPr marL="109537" indent="0" algn="ctr">
              <a:buNone/>
            </a:pPr>
            <a:endParaRPr lang="en-US" altLang="zh-CN" sz="3600" dirty="0">
              <a:solidFill>
                <a:srgbClr val="0B5395"/>
              </a:solidFill>
            </a:endParaRPr>
          </a:p>
          <a:p>
            <a:pPr marL="109537" indent="0" algn="ctr">
              <a:buNone/>
            </a:pPr>
            <a:r>
              <a:rPr lang="zh-CN" altLang="en-US" sz="3600" dirty="0">
                <a:solidFill>
                  <a:srgbClr val="0B5395"/>
                </a:solidFill>
              </a:rPr>
              <a:t>基于线性表示（线性回归）的分类器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683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539552" y="1556792"/>
                <a:ext cx="7886700" cy="435133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dirty="0">
                    <a:solidFill>
                      <a:srgbClr val="0B5395"/>
                    </a:solidFill>
                  </a:rPr>
                  <a:t>线性子空间思想：一副人脸图像可由本类人脸图像线性表示。</a:t>
                </a: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其中，</m:t>
                    </m:r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为测试图像</m:t>
                    </m:r>
                    <m:r>
                      <a:rPr lang="zh-CN" altLang="en-US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𝑖𝑚</m:t>
                            </m:r>
                          </m:sub>
                        </m:sSub>
                      </m:e>
                    </m:d>
                    <m:r>
                      <a:rPr lang="zh-CN" altLang="en-US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类训练</m:t>
                    </m:r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</a:rPr>
                  <a:t>，</a:t>
                </a:r>
                <a:r>
                  <a:rPr lang="en-US" altLang="zh-CN" sz="2800" dirty="0">
                    <a:solidFill>
                      <a:srgbClr val="0B539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</a:rPr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zh-CN" altLang="en-US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为</m:t>
                    </m:r>
                    <m:r>
                      <a:rPr lang="zh-CN" altLang="en-US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表示</m:t>
                    </m:r>
                    <m:r>
                      <a:rPr lang="zh-CN" altLang="en-US" sz="280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系数</m:t>
                    </m:r>
                    <m:r>
                      <a:rPr lang="zh-CN" altLang="en-US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800" b="0" dirty="0">
                  <a:solidFill>
                    <a:srgbClr val="0B5395"/>
                  </a:solidFill>
                </a:endParaRPr>
              </a:p>
              <a:p>
                <a:endParaRPr lang="en-US" altLang="zh-CN" sz="2800" b="0" dirty="0">
                  <a:solidFill>
                    <a:srgbClr val="0B5395"/>
                  </a:solidFill>
                </a:endParaRPr>
              </a:p>
              <a:p>
                <a:r>
                  <a:rPr lang="zh-CN" altLang="en-US" sz="2800" dirty="0">
                    <a:solidFill>
                      <a:srgbClr val="0B5395"/>
                    </a:solidFill>
                  </a:rPr>
                  <a:t>由最小二乘或者脊回归求解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B539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800" i="1" dirty="0">
                    <a:solidFill>
                      <a:srgbClr val="0B5395"/>
                    </a:solidFill>
                    <a:latin typeface="Cambria Math" panose="020405030504060302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39552" y="1556792"/>
                <a:ext cx="7886700" cy="4351337"/>
              </a:xfrm>
              <a:blipFill>
                <a:blip r:embed="rId2"/>
                <a:stretch>
                  <a:fillRect l="-1392" t="-2381" r="-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686000" y="2564904"/>
                <a:ext cx="5400600" cy="57606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000" y="2564904"/>
                <a:ext cx="5400600" cy="576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300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基于线性回归的分类准则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67544" y="1340768"/>
            <a:ext cx="7886700" cy="4351338"/>
          </a:xfrm>
        </p:spPr>
        <p:txBody>
          <a:bodyPr>
            <a:normAutofit/>
          </a:bodyPr>
          <a:lstStyle/>
          <a:p>
            <a:pPr marL="109537" indent="0">
              <a:buNone/>
            </a:pPr>
            <a:r>
              <a:rPr lang="zh-CN" altLang="en-US" sz="2800" dirty="0">
                <a:solidFill>
                  <a:srgbClr val="0B5395"/>
                </a:solidFill>
              </a:rPr>
              <a:t>测试图像到第</a:t>
            </a:r>
            <a:r>
              <a:rPr lang="en-US" altLang="zh-CN" sz="2800" dirty="0" err="1">
                <a:solidFill>
                  <a:srgbClr val="0B5395"/>
                </a:solidFill>
              </a:rPr>
              <a:t>i</a:t>
            </a:r>
            <a:r>
              <a:rPr lang="zh-CN" altLang="en-US" sz="2800" dirty="0">
                <a:solidFill>
                  <a:srgbClr val="0B5395"/>
                </a:solidFill>
              </a:rPr>
              <a:t>类的距离：</a:t>
            </a:r>
            <a:r>
              <a:rPr lang="zh-CN" altLang="en-US" sz="2800" dirty="0">
                <a:solidFill>
                  <a:srgbClr val="0000FF"/>
                </a:solidFill>
              </a:rPr>
              <a:t>测试图像在第</a:t>
            </a:r>
            <a:r>
              <a:rPr lang="en-US" altLang="zh-CN" sz="2800" dirty="0" err="1">
                <a:solidFill>
                  <a:srgbClr val="0000FF"/>
                </a:solidFill>
              </a:rPr>
              <a:t>i</a:t>
            </a:r>
            <a:r>
              <a:rPr lang="zh-CN" altLang="en-US" sz="2800" dirty="0">
                <a:solidFill>
                  <a:srgbClr val="0000FF"/>
                </a:solidFill>
              </a:rPr>
              <a:t>类的表示误差。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 marL="109537" indent="0">
              <a:buNone/>
            </a:pPr>
            <a:endParaRPr lang="en-US" altLang="zh-CN" sz="2800" dirty="0">
              <a:solidFill>
                <a:srgbClr val="0000FF"/>
              </a:solidFill>
            </a:endParaRPr>
          </a:p>
          <a:p>
            <a:pPr marL="109537" indent="0">
              <a:buNone/>
            </a:pPr>
            <a:endParaRPr lang="en-US" altLang="zh-CN" sz="2800" dirty="0">
              <a:solidFill>
                <a:srgbClr val="0000FF"/>
              </a:solidFill>
            </a:endParaRPr>
          </a:p>
          <a:p>
            <a:pPr marL="109537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01512" y="2418833"/>
                <a:ext cx="3024336" cy="864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=||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512" y="2418833"/>
                <a:ext cx="3024336" cy="8640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06738" y="4360994"/>
                <a:ext cx="2808312" cy="86409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38" y="4360994"/>
                <a:ext cx="2808312" cy="864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110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 基于线性表示的人脸识别算法流程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709065773"/>
                  </p:ext>
                </p:extLst>
              </p:nvPr>
            </p:nvGraphicFramePr>
            <p:xfrm>
              <a:off x="0" y="1125538"/>
              <a:ext cx="8902700" cy="539980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709065773"/>
                  </p:ext>
                </p:extLst>
              </p:nvPr>
            </p:nvGraphicFramePr>
            <p:xfrm>
              <a:off x="0" y="1125538"/>
              <a:ext cx="8902700" cy="539980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68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01724" y="692696"/>
            <a:ext cx="7886700" cy="3487142"/>
          </a:xfrm>
        </p:spPr>
        <p:txBody>
          <a:bodyPr>
            <a:normAutofit/>
          </a:bodyPr>
          <a:lstStyle/>
          <a:p>
            <a:pPr marL="109537" indent="0">
              <a:buNone/>
            </a:pPr>
            <a:endParaRPr lang="en-US" altLang="zh-CN" sz="4400" b="1" dirty="0"/>
          </a:p>
          <a:p>
            <a:pPr marL="109537" indent="0">
              <a:buNone/>
            </a:pPr>
            <a:endParaRPr lang="en-US" altLang="zh-CN" sz="4400" b="1" dirty="0"/>
          </a:p>
          <a:p>
            <a:pPr marL="109537" indent="0">
              <a:buNone/>
            </a:pPr>
            <a:endParaRPr lang="en-US" altLang="zh-CN" sz="4400" b="1" dirty="0"/>
          </a:p>
          <a:p>
            <a:pPr marL="109537" indent="0" algn="ctr">
              <a:buNone/>
            </a:pPr>
            <a:r>
              <a:rPr lang="zh-CN" altLang="en-US" sz="4400" b="1" dirty="0">
                <a:solidFill>
                  <a:srgbClr val="0B5395"/>
                </a:solidFill>
              </a:rPr>
              <a:t>人脸图像处理基础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539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基于稀疏表示的人脸识别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39552" y="1124744"/>
            <a:ext cx="7886700" cy="499941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出发点：不同类别的人脸图像之间存在相似性，例如人脸结构（分为额头、眼睛、鼻子、嘴等不同部分）、光照、姿势等。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方法：用所有类别的人脸图像来表示测试图像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331644" y="3140968"/>
                <a:ext cx="6552728" cy="110360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e>
                      </m:nary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4" y="3140968"/>
                <a:ext cx="6552728" cy="1103604"/>
              </a:xfrm>
              <a:prstGeom prst="rect">
                <a:avLst/>
              </a:prstGeom>
              <a:blipFill>
                <a:blip r:embed="rId3"/>
                <a:stretch>
                  <a:fillRect b="-2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36573" y="4869160"/>
                <a:ext cx="6552728" cy="102696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573" y="4869160"/>
                <a:ext cx="6552728" cy="10269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60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251520" y="1412776"/>
                <a:ext cx="860678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800" dirty="0">
                    <a:solidFill>
                      <a:srgbClr val="0B539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L1-optimization problem</a:t>
                </a:r>
                <a:endParaRPr lang="zh-CN" altLang="en-US" sz="2800" dirty="0">
                  <a:solidFill>
                    <a:srgbClr val="0B539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800" dirty="0">
                  <a:solidFill>
                    <a:srgbClr val="0B539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0" i="1" smtClean="0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B5395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800" i="1">
                              <a:solidFill>
                                <a:srgbClr val="0B5395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B5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800" dirty="0">
                  <a:solidFill>
                    <a:srgbClr val="0B539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>
                  <a:buNone/>
                </a:pPr>
                <a:endParaRPr lang="en-US" altLang="zh-CN" sz="2800" dirty="0">
                  <a:solidFill>
                    <a:srgbClr val="0B539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537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8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dirty="0">
                    <a:solidFill>
                      <a:srgbClr val="0B539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，大部分为</a:t>
                </a:r>
                <a:r>
                  <a:rPr lang="en-US" altLang="zh-CN" sz="2800" dirty="0">
                    <a:solidFill>
                      <a:srgbClr val="0B539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800" dirty="0">
                    <a:solidFill>
                      <a:srgbClr val="0B5395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51520" y="1412776"/>
                <a:ext cx="8606780" cy="4351338"/>
              </a:xfrm>
              <a:blipFill>
                <a:blip r:embed="rId2"/>
                <a:stretch>
                  <a:fillRect l="-1275" t="-2521" r="-56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473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 基于稀疏表示人脸识别的分类准则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48630" y="1412776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分类准则</a:t>
            </a:r>
            <a:r>
              <a:rPr lang="en-US" altLang="zh-CN" sz="2800" dirty="0">
                <a:solidFill>
                  <a:srgbClr val="0B5395"/>
                </a:solidFill>
              </a:rPr>
              <a:t>1:</a:t>
            </a:r>
            <a:r>
              <a:rPr lang="zh-CN" altLang="en-US" sz="2800" dirty="0">
                <a:solidFill>
                  <a:srgbClr val="0B5395"/>
                </a:solidFill>
              </a:rPr>
              <a:t>表示误差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952313" y="2724349"/>
                <a:ext cx="2808312" cy="864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=||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3" y="2724349"/>
                <a:ext cx="2808312" cy="8640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952313" y="4467970"/>
                <a:ext cx="2808312" cy="86409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313" y="4467970"/>
                <a:ext cx="2808312" cy="864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003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 基于稀疏表示人脸识别的分类准则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39552" y="1340768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分类准则</a:t>
            </a:r>
            <a:r>
              <a:rPr lang="en-US" altLang="zh-CN" sz="2800" dirty="0">
                <a:solidFill>
                  <a:srgbClr val="0B5395"/>
                </a:solidFill>
              </a:rPr>
              <a:t>2</a:t>
            </a:r>
            <a:r>
              <a:rPr lang="zh-CN" altLang="en-US" sz="2800" dirty="0">
                <a:solidFill>
                  <a:srgbClr val="0B5395"/>
                </a:solidFill>
              </a:rPr>
              <a:t>：表示稀疏</a:t>
            </a:r>
            <a:endParaRPr lang="en-US" altLang="zh-CN" sz="2800" dirty="0">
              <a:solidFill>
                <a:srgbClr val="0B5395"/>
              </a:solidFill>
            </a:endParaRPr>
          </a:p>
          <a:p>
            <a:endParaRPr lang="en-US" altLang="zh-CN" sz="2800" dirty="0">
              <a:solidFill>
                <a:srgbClr val="0B5395"/>
              </a:solidFill>
            </a:endParaRPr>
          </a:p>
          <a:p>
            <a:pPr marL="109537" indent="0">
              <a:buNone/>
            </a:pPr>
            <a:r>
              <a:rPr lang="zh-CN" altLang="en-US" sz="2800" dirty="0">
                <a:solidFill>
                  <a:srgbClr val="0B5395"/>
                </a:solidFill>
              </a:rPr>
              <a:t>本类样本对应的表示系数更大。</a:t>
            </a:r>
            <a:endParaRPr lang="en-US" altLang="zh-CN" sz="2800" dirty="0">
              <a:solidFill>
                <a:srgbClr val="0B5395"/>
              </a:solidFill>
            </a:endParaRPr>
          </a:p>
          <a:p>
            <a:endParaRPr lang="en-US" altLang="zh-CN" sz="2800" dirty="0">
              <a:solidFill>
                <a:srgbClr val="0B5395"/>
              </a:solidFill>
            </a:endParaRPr>
          </a:p>
          <a:p>
            <a:endParaRPr lang="zh-CN" altLang="en-US" sz="2800" dirty="0">
              <a:solidFill>
                <a:srgbClr val="0B5395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227467"/>
            <a:ext cx="46291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48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56642" y="1412776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分类准则</a:t>
            </a:r>
            <a:r>
              <a:rPr lang="en-US" altLang="zh-CN" sz="2800" dirty="0">
                <a:solidFill>
                  <a:srgbClr val="0B5395"/>
                </a:solidFill>
              </a:rPr>
              <a:t>2</a:t>
            </a:r>
            <a:r>
              <a:rPr lang="zh-CN" altLang="en-US" sz="2800" dirty="0">
                <a:solidFill>
                  <a:srgbClr val="0B5395"/>
                </a:solidFill>
              </a:rPr>
              <a:t>：表示稀疏</a:t>
            </a:r>
            <a:endParaRPr lang="en-US" altLang="zh-CN" sz="2800" dirty="0">
              <a:solidFill>
                <a:srgbClr val="0B5395"/>
              </a:solidFill>
            </a:endParaRPr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787484" y="2318022"/>
                <a:ext cx="3312368" cy="108012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acc>
                        <m:accPr>
                          <m:chr m:val="̂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84" y="2318022"/>
                <a:ext cx="3312368" cy="1080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095836" y="4509120"/>
                <a:ext cx="2808312" cy="86409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836" y="4509120"/>
                <a:ext cx="2808312" cy="864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人脸识别系统评估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1700213"/>
                <a:ext cx="7886700" cy="4351337"/>
              </a:xfrm>
            </p:spPr>
            <p:txBody>
              <a:bodyPr>
                <a:normAutofit/>
              </a:bodyPr>
              <a:lstStyle/>
              <a:p>
                <a:pPr marL="109537" indent="0" algn="ctr">
                  <a:buNone/>
                </a:pPr>
                <a:r>
                  <a:rPr lang="zh-CN" altLang="en-US" sz="2800" dirty="0">
                    <a:solidFill>
                      <a:srgbClr val="0B5395"/>
                    </a:solidFill>
                  </a:rPr>
                  <a:t>识别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率</m:t>
                    </m:r>
                    <m:r>
                      <a:rPr lang="en-US" altLang="zh-CN" sz="2800" b="0" i="1" smtClean="0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𝑁𝑢𝑚</m:t>
                        </m:r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正确</m:t>
                        </m:r>
                        <m:r>
                          <a:rPr lang="zh-CN" altLang="en-US" sz="28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识别</m:t>
                        </m:r>
                        <m:r>
                          <a:rPr lang="zh-CN" altLang="en-US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样本</m:t>
                        </m:r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𝑁𝑢𝑚</m:t>
                        </m:r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测试样本</m:t>
                        </m:r>
                        <m:r>
                          <a:rPr lang="zh-CN" altLang="en-US" sz="28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总数</m:t>
                        </m:r>
                        <m:r>
                          <a:rPr lang="en-US" altLang="zh-CN" sz="2800" b="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109537" indent="0" algn="ctr">
                  <a:buNone/>
                </a:pP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109537" indent="0" algn="ctr">
                  <a:buNone/>
                </a:pPr>
                <a:r>
                  <a:rPr lang="zh-CN" altLang="en-US" sz="2800" dirty="0">
                    <a:solidFill>
                      <a:srgbClr val="0B5395"/>
                    </a:solidFill>
                  </a:rPr>
                  <a:t>误识率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𝑁𝑢𝑚</m:t>
                        </m:r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800" i="1" smtClean="0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错误</m:t>
                        </m:r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识别的样本</m:t>
                        </m:r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𝑁𝑢𝑚</m:t>
                        </m:r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测试样本总数</m:t>
                        </m:r>
                        <m:r>
                          <a:rPr lang="en-US" altLang="zh-CN" sz="2800" i="1">
                            <a:solidFill>
                              <a:srgbClr val="0B539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109537" indent="0" algn="ctr">
                  <a:buNone/>
                </a:pPr>
                <a:endParaRPr lang="en-US" altLang="zh-CN" sz="2800" dirty="0">
                  <a:solidFill>
                    <a:srgbClr val="0B5395"/>
                  </a:solidFill>
                </a:endParaRPr>
              </a:p>
              <a:p>
                <a:pPr marL="109537" indent="0" algn="ctr">
                  <a:buNone/>
                </a:pPr>
                <a:r>
                  <a:rPr lang="zh-CN" altLang="en-US" sz="2800" dirty="0">
                    <a:solidFill>
                      <a:srgbClr val="0B5395"/>
                    </a:solidFill>
                  </a:rPr>
                  <a:t>误识率</a:t>
                </a:r>
                <a:r>
                  <a:rPr lang="en-US" altLang="zh-CN" sz="2800" dirty="0">
                    <a:solidFill>
                      <a:srgbClr val="0B5395"/>
                    </a:solidFill>
                  </a:rPr>
                  <a:t>=1-</a:t>
                </a:r>
                <a:r>
                  <a:rPr lang="zh-CN" altLang="en-US" sz="2800" dirty="0">
                    <a:solidFill>
                      <a:srgbClr val="0B5395"/>
                    </a:solidFill>
                  </a:rPr>
                  <a:t>识别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B5395"/>
                        </a:solidFill>
                        <a:latin typeface="Cambria Math" panose="02040503050406030204" pitchFamily="18" charset="0"/>
                      </a:rPr>
                      <m:t>率</m:t>
                    </m:r>
                  </m:oMath>
                </a14:m>
                <a:endParaRPr lang="zh-CN" altLang="en-US" sz="2800" dirty="0">
                  <a:solidFill>
                    <a:srgbClr val="0B5395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1700213"/>
                <a:ext cx="7886700" cy="435133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136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人脸识别的应用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43608" y="1315790"/>
            <a:ext cx="6918126" cy="504056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434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计算机视觉的三个不同阶段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528" y="1196752"/>
            <a:ext cx="84969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solidFill>
                <a:srgbClr val="0B5395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</a:p>
          <a:p>
            <a:pPr lvl="1"/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images(</a:t>
            </a:r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images(</a:t>
            </a:r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mid-level</a:t>
            </a:r>
          </a:p>
          <a:p>
            <a:pPr lvl="1"/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images(</a:t>
            </a:r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features(</a:t>
            </a:r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</a:t>
            </a: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</a:t>
            </a:r>
          </a:p>
          <a:p>
            <a:pPr lvl="1"/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features(</a:t>
            </a:r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</a:t>
            </a: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              analysis(</a:t>
            </a:r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</a:t>
            </a: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ine 10"/>
          <p:cNvSpPr>
            <a:spLocks noChangeShapeType="1"/>
          </p:cNvSpPr>
          <p:nvPr/>
        </p:nvSpPr>
        <p:spPr bwMode="auto">
          <a:xfrm>
            <a:off x="3707904" y="3645024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3707904" y="4941168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3635896" y="2348880"/>
            <a:ext cx="914400" cy="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49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几个例子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680343" y="1162676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Low-Level</a:t>
            </a:r>
            <a:endParaRPr lang="zh-CN" altLang="en-US" sz="28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Y:\www\barmitzvah\savblu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Y:\www\barmitzvah\sav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90800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4267200" y="23622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 flipH="1">
            <a:off x="4343400" y="55626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815079" y="5662939"/>
            <a:ext cx="21996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</a:rPr>
              <a:t>b</a:t>
            </a:r>
            <a:r>
              <a:rPr lang="en-US" altLang="zh-CN" sz="2400" dirty="0">
                <a:solidFill>
                  <a:srgbClr val="0B5395"/>
                </a:solidFill>
                <a:ea typeface="宋体" panose="02010600030101010101" pitchFamily="2" charset="-122"/>
              </a:rPr>
              <a:t>lurring</a:t>
            </a:r>
            <a:r>
              <a:rPr lang="en-US" altLang="zh-CN" sz="2400" dirty="0">
                <a:solidFill>
                  <a:srgbClr val="0B5395"/>
                </a:solidFill>
              </a:rPr>
              <a:t>(</a:t>
            </a:r>
            <a:r>
              <a:rPr lang="zh-CN" altLang="en-US" sz="2400" dirty="0">
                <a:solidFill>
                  <a:srgbClr val="0B5395"/>
                </a:solidFill>
              </a:rPr>
              <a:t>模糊</a:t>
            </a:r>
            <a:r>
              <a:rPr lang="en-US" altLang="zh-CN" sz="2400" dirty="0">
                <a:solidFill>
                  <a:srgbClr val="0B5395"/>
                </a:solidFill>
              </a:rPr>
              <a:t>)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578637" y="1832202"/>
            <a:ext cx="26725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</a:rPr>
              <a:t>s</a:t>
            </a:r>
            <a:r>
              <a:rPr lang="en-US" altLang="zh-CN" sz="2400" dirty="0">
                <a:solidFill>
                  <a:srgbClr val="0B5395"/>
                </a:solidFill>
                <a:ea typeface="宋体" panose="02010600030101010101" pitchFamily="2" charset="-122"/>
              </a:rPr>
              <a:t>harpening(</a:t>
            </a:r>
            <a:r>
              <a:rPr lang="zh-CN" altLang="en-US" sz="2400" dirty="0">
                <a:solidFill>
                  <a:srgbClr val="0B5395"/>
                </a:solidFill>
                <a:ea typeface="宋体" panose="02010600030101010101" pitchFamily="2" charset="-122"/>
              </a:rPr>
              <a:t>增强</a:t>
            </a:r>
            <a:r>
              <a:rPr lang="en-US" altLang="zh-CN" sz="2400" dirty="0">
                <a:solidFill>
                  <a:srgbClr val="0B5395"/>
                </a:solidFill>
                <a:ea typeface="宋体" panose="0201060003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7651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几个例子</a:t>
            </a:r>
          </a:p>
        </p:txBody>
      </p:sp>
      <p:pic>
        <p:nvPicPr>
          <p:cNvPr id="4" name="Picture 2" descr="Y:\powerpoint\education\590CV\yiwif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54543"/>
            <a:ext cx="2714723" cy="199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Y:\powerpoint\education\590CV\yiwifeed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17" y="1350265"/>
            <a:ext cx="2714723" cy="199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Y:\powerpoint\education\590CV\yiwifeed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52" y="4159262"/>
            <a:ext cx="2697500" cy="200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Y:\powerpoint\education\590CV\yiwifelin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116" y="4157745"/>
            <a:ext cx="2709222" cy="200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955976" y="2271646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842041" y="1729376"/>
            <a:ext cx="9188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endParaRPr lang="en-US" altLang="zh-CN" sz="28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112378" y="4733354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052745" y="4210134"/>
            <a:ext cx="7817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</a:t>
            </a:r>
            <a:endParaRPr lang="en-US" altLang="zh-CN" sz="28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725936" y="3598132"/>
            <a:ext cx="17187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Mid-Level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444676" y="3309548"/>
            <a:ext cx="16690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998692" y="3348566"/>
            <a:ext cx="15921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image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498228" y="6139872"/>
            <a:ext cx="15970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image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054476" y="6161911"/>
            <a:ext cx="39741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circular arcs and line segments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4493378" y="4733354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3871680" y="5142905"/>
            <a:ext cx="1260281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711126" y="789428"/>
            <a:ext cx="17796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</a:p>
        </p:txBody>
      </p:sp>
    </p:spTree>
    <p:extLst>
      <p:ext uri="{BB962C8B-B14F-4D97-AF65-F5344CB8AC3E}">
        <p14:creationId xmlns:p14="http://schemas.microsoft.com/office/powerpoint/2010/main" val="41649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灰度图像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3692" y="1237903"/>
            <a:ext cx="788670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图像在计算机中被表示为数字的组合，最小灰度值</a:t>
            </a:r>
            <a:r>
              <a:rPr lang="en-US" altLang="zh-CN" sz="2800" dirty="0">
                <a:solidFill>
                  <a:srgbClr val="0B5395"/>
                </a:solidFill>
                <a:latin typeface="+mn-ea"/>
              </a:rPr>
              <a:t>0</a:t>
            </a: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（黑），最大灰度值</a:t>
            </a:r>
            <a:r>
              <a:rPr lang="en-US" altLang="zh-CN" sz="2800" dirty="0">
                <a:solidFill>
                  <a:srgbClr val="0B5395"/>
                </a:solidFill>
                <a:latin typeface="+mn-ea"/>
              </a:rPr>
              <a:t>255</a:t>
            </a: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（白）</a:t>
            </a:r>
            <a:endParaRPr lang="en-US" altLang="zh-CN" sz="2800" dirty="0">
              <a:solidFill>
                <a:srgbClr val="0B5395"/>
              </a:solidFill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746" y="2780928"/>
            <a:ext cx="5053707" cy="15906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90763"/>
            <a:ext cx="26765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60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Y:\powerpoint\education\590CV\suzal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99093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Y:\powerpoint\education\590CV\suzreg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712" y="2177637"/>
            <a:ext cx="31242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11560" y="1028367"/>
            <a:ext cx="15985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Mid-level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4276382" y="2977637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40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049547" y="2146640"/>
            <a:ext cx="13965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</a:p>
          <a:p>
            <a:pPr algn="ctr"/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418704" y="4635276"/>
            <a:ext cx="26757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color image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252918" y="4592568"/>
            <a:ext cx="26019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regions of </a:t>
            </a:r>
          </a:p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homogeneous color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733582" y="2977637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40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4138367" y="4196837"/>
            <a:ext cx="1260281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sz="240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-1" y="0"/>
            <a:ext cx="6924676" cy="75367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几个例子</a:t>
            </a:r>
          </a:p>
        </p:txBody>
      </p:sp>
    </p:spTree>
    <p:extLst>
      <p:ext uri="{BB962C8B-B14F-4D97-AF65-F5344CB8AC3E}">
        <p14:creationId xmlns:p14="http://schemas.microsoft.com/office/powerpoint/2010/main" val="4059171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Y:\powerpoint\education\590CV\bos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24" y="1454580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Y:\powerpoint\education\590CV\boston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24" y="4197780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821224" y="274998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40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964224" y="2521380"/>
            <a:ext cx="1592103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image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726224" y="328338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40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880627" y="4502580"/>
            <a:ext cx="1661032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</a:t>
            </a:r>
          </a:p>
          <a:p>
            <a:pPr algn="ctr"/>
            <a:r>
              <a:rPr lang="en-US" altLang="zh-CN" sz="240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clusters</a:t>
            </a: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 flipH="1">
            <a:off x="4745024" y="488358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40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4606437" y="2228435"/>
            <a:ext cx="1345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low-level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875692" y="3509747"/>
            <a:ext cx="13612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mid-level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487124" y="5003341"/>
            <a:ext cx="1430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high-level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51520" y="873295"/>
            <a:ext cx="28761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to high-Level</a:t>
            </a:r>
            <a:endParaRPr lang="en-US" altLang="zh-CN" sz="28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392224" y="6102780"/>
            <a:ext cx="29626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34009" y="-11809"/>
            <a:ext cx="6924676" cy="753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4000" dirty="0" smtClean="0"/>
              <a:t>几个例子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33005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sz="4000" dirty="0"/>
              <a:t>其他计算机视觉应用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95536" y="1124744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行人检测</a:t>
            </a: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(Pedestrian Detection)</a:t>
            </a:r>
          </a:p>
        </p:txBody>
      </p:sp>
      <p:pic>
        <p:nvPicPr>
          <p:cNvPr id="6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4664" y="2852936"/>
            <a:ext cx="2552682" cy="1901998"/>
          </a:xfrm>
          <a:prstGeom prst="rect">
            <a:avLst/>
          </a:prstGeom>
          <a:noFill/>
          <a:ln/>
        </p:spPr>
      </p:pic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7864" y="2852936"/>
            <a:ext cx="2512640" cy="1891988"/>
          </a:xfrm>
          <a:prstGeom prst="rect">
            <a:avLst/>
          </a:prstGeom>
          <a:noFill/>
          <a:ln/>
        </p:spPr>
      </p:pic>
      <p:pic>
        <p:nvPicPr>
          <p:cNvPr id="8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864" y="2852936"/>
            <a:ext cx="2512640" cy="189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73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行人检测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(Pedestrian Detection)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1700808"/>
            <a:ext cx="84249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B5395"/>
                </a:solidFill>
              </a:rPr>
              <a:t>应用范围：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0B5395"/>
                </a:solidFill>
              </a:rPr>
              <a:t>智能辅助驾驶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0B5395"/>
                </a:solidFill>
              </a:rPr>
              <a:t>智能监控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0B5395"/>
                </a:solidFill>
              </a:rPr>
              <a:t>行人分析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0B5395"/>
                </a:solidFill>
              </a:rPr>
              <a:t>智能机器人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B5395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B5395"/>
                </a:solidFill>
              </a:rPr>
              <a:t>主要问题：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rgbClr val="0B5395"/>
                </a:solidFill>
              </a:rPr>
              <a:t>性能和速度方面不能达到一个权衡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en-US" altLang="zh-CN" sz="2800" dirty="0">
                <a:solidFill>
                  <a:srgbClr val="0B5395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8065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深度学习</a:t>
            </a:r>
            <a:r>
              <a:rPr lang="en-US" altLang="zh-CN" sz="4000" dirty="0"/>
              <a:t>(Deep Learning)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395536" y="1124744"/>
            <a:ext cx="835292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深度学习</a:t>
            </a: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(Deep learning</a:t>
            </a:r>
            <a:r>
              <a:rPr lang="en-US" altLang="zh-CN" sz="2800" dirty="0" smtClean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B5395"/>
                </a:solidFill>
              </a:rPr>
              <a:t>深度学习通过多角度、多层次的对训练数据学习，学出最具代表性的特征</a:t>
            </a:r>
            <a:r>
              <a:rPr lang="zh-CN" altLang="en-US" sz="2400" dirty="0" smtClean="0">
                <a:solidFill>
                  <a:srgbClr val="0B5395"/>
                </a:solidFill>
              </a:rPr>
              <a:t>信息。</a:t>
            </a:r>
            <a:endParaRPr lang="en-US" altLang="zh-CN" sz="2400" dirty="0" smtClean="0">
              <a:solidFill>
                <a:srgbClr val="0B5395"/>
              </a:solidFill>
            </a:endParaRPr>
          </a:p>
          <a:p>
            <a:endParaRPr lang="en-US" altLang="zh-CN" sz="2400" dirty="0">
              <a:solidFill>
                <a:srgbClr val="0B539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B5395"/>
                </a:solidFill>
              </a:rPr>
              <a:t>深度学习已经取代传统人工设计的特征算法（如：</a:t>
            </a:r>
            <a:r>
              <a:rPr lang="en-US" altLang="zh-CN" sz="2400" dirty="0" smtClean="0">
                <a:solidFill>
                  <a:srgbClr val="0B5395"/>
                </a:solidFill>
              </a:rPr>
              <a:t>SIFT</a:t>
            </a:r>
            <a:r>
              <a:rPr lang="zh-CN" altLang="en-US" sz="2400" dirty="0" smtClean="0">
                <a:solidFill>
                  <a:srgbClr val="0B5395"/>
                </a:solidFill>
              </a:rPr>
              <a:t>，</a:t>
            </a:r>
            <a:r>
              <a:rPr lang="en-US" altLang="zh-CN" sz="2400" dirty="0" smtClean="0">
                <a:solidFill>
                  <a:srgbClr val="0B5395"/>
                </a:solidFill>
              </a:rPr>
              <a:t>HOG</a:t>
            </a:r>
            <a:r>
              <a:rPr lang="zh-CN" altLang="en-US" sz="2400" dirty="0" smtClean="0">
                <a:solidFill>
                  <a:srgbClr val="0B5395"/>
                </a:solidFill>
              </a:rPr>
              <a:t>，</a:t>
            </a:r>
            <a:r>
              <a:rPr lang="en-US" altLang="zh-CN" sz="2400" dirty="0" smtClean="0">
                <a:solidFill>
                  <a:srgbClr val="0B5395"/>
                </a:solidFill>
              </a:rPr>
              <a:t>LBP</a:t>
            </a:r>
            <a:r>
              <a:rPr lang="zh-CN" altLang="en-US" sz="2400" dirty="0" smtClean="0">
                <a:solidFill>
                  <a:srgbClr val="0B5395"/>
                </a:solidFill>
              </a:rPr>
              <a:t>），成为一种流行的</a:t>
            </a:r>
            <a:r>
              <a:rPr lang="zh-CN" altLang="en-US" sz="2400" dirty="0" smtClean="0">
                <a:solidFill>
                  <a:srgbClr val="FF0000"/>
                </a:solidFill>
              </a:rPr>
              <a:t>特征学习</a:t>
            </a:r>
            <a:r>
              <a:rPr lang="zh-CN" altLang="en-US" sz="2400" dirty="0" smtClean="0">
                <a:solidFill>
                  <a:srgbClr val="0B5395"/>
                </a:solidFill>
              </a:rPr>
              <a:t>方法。</a:t>
            </a:r>
            <a:endParaRPr lang="zh-CN" altLang="en-US" sz="2400" dirty="0">
              <a:solidFill>
                <a:srgbClr val="0B5395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6115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深度学习</a:t>
            </a:r>
            <a:r>
              <a:rPr lang="en-US" altLang="zh-CN" sz="4000" dirty="0"/>
              <a:t>(Deep Learning)</a:t>
            </a:r>
            <a:endParaRPr lang="zh-CN" altLang="en-US" sz="4000" dirty="0"/>
          </a:p>
        </p:txBody>
      </p:sp>
      <p:sp>
        <p:nvSpPr>
          <p:cNvPr id="6" name="文本框 5"/>
          <p:cNvSpPr txBox="1"/>
          <p:nvPr/>
        </p:nvSpPr>
        <p:spPr>
          <a:xfrm>
            <a:off x="395536" y="1268760"/>
            <a:ext cx="82809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0B5395"/>
                </a:solidFill>
                <a:latin typeface="+mn-ea"/>
                <a:ea typeface="+mn-ea"/>
              </a:rPr>
              <a:t>在计算机视觉领域，目前最流行</a:t>
            </a:r>
            <a:r>
              <a:rPr lang="zh-CN" altLang="en-US" sz="2800" dirty="0">
                <a:solidFill>
                  <a:srgbClr val="0B5395"/>
                </a:solidFill>
                <a:latin typeface="+mn-ea"/>
                <a:ea typeface="+mn-ea"/>
              </a:rPr>
              <a:t>的神经网络是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卷积神经网络</a:t>
            </a:r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zh-CN" sz="2800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zh-CN" altLang="en-US" sz="2800" dirty="0">
                <a:solidFill>
                  <a:srgbClr val="0B5395"/>
                </a:solidFill>
                <a:latin typeface="+mn-ea"/>
                <a:ea typeface="+mn-ea"/>
              </a:rPr>
              <a:t>    目前的</a:t>
            </a:r>
            <a:r>
              <a:rPr lang="en-US" altLang="zh-CN" sz="2800" dirty="0">
                <a:solidFill>
                  <a:srgbClr val="0B539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CNN</a:t>
            </a:r>
            <a:r>
              <a:rPr lang="zh-CN" altLang="en-US" sz="2800" dirty="0">
                <a:solidFill>
                  <a:srgbClr val="0B5395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有多种不同的网络结构，但所有网络结构都是</a:t>
            </a:r>
            <a:r>
              <a:rPr lang="zh-CN" altLang="en-US" sz="2800" dirty="0">
                <a:solidFill>
                  <a:srgbClr val="0B5395"/>
                </a:solidFill>
                <a:latin typeface="+mn-ea"/>
                <a:ea typeface="+mn-ea"/>
              </a:rPr>
              <a:t>主要由卷积层、池化层、全连接层、输出层组成。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4" y="2348880"/>
            <a:ext cx="8024352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96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直观理解：可视化卷积层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" y="1087015"/>
            <a:ext cx="1610791" cy="27651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11" y="1193303"/>
            <a:ext cx="4303721" cy="25525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597" y="948421"/>
            <a:ext cx="3114403" cy="3344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" y="4271614"/>
            <a:ext cx="5923386" cy="25698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75" y="4293096"/>
            <a:ext cx="3197925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81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直观理解：可视化卷积层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658033" cy="137844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3568" y="2708920"/>
            <a:ext cx="76580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</a:t>
            </a:r>
            <a:r>
              <a:rPr lang="zh-CN" altLang="en-US" sz="2400" dirty="0">
                <a:solidFill>
                  <a:srgbClr val="0B5395"/>
                </a:solidFill>
              </a:rPr>
              <a:t>最左边的图像是原图像，作者盖住不同的区域，来分析对于一张图片，经过五次卷积之后，到底是如何判断的，我们看到卷积到最后（左三），比较凸显出来的是狗的头部，左二和右二的意思是，当我们遮住不同的区域，判断是狗的几率，红色区域代表概率很高，蓝色区域代表概率很低，我们发现，当我们遮挡住狗的头的地方的时候，我们得到这个物体时狗的概率最低。</a:t>
            </a:r>
            <a:br>
              <a:rPr lang="zh-CN" altLang="en-US" sz="2400" dirty="0">
                <a:solidFill>
                  <a:srgbClr val="0B5395"/>
                </a:solidFill>
              </a:rPr>
            </a:br>
            <a:endParaRPr lang="zh-CN" altLang="en-US" sz="2400" dirty="0">
              <a:solidFill>
                <a:srgbClr val="0B5395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5589240"/>
            <a:ext cx="7272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Visualizing and Understanding Convolutional Networks</a:t>
            </a:r>
          </a:p>
          <a:p>
            <a:r>
              <a:rPr lang="en-US" altLang="zh-CN" sz="24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     --</a:t>
            </a:r>
            <a:r>
              <a:rPr lang="en-US" altLang="zh-CN" sz="2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Matthew D. </a:t>
            </a:r>
            <a:r>
              <a:rPr lang="en-US" altLang="zh-CN" sz="2000" dirty="0" err="1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US" altLang="zh-CN" sz="2000" dirty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Rob Fergus </a:t>
            </a:r>
            <a:r>
              <a:rPr lang="en-US" altLang="zh-CN" sz="2000" dirty="0" smtClean="0">
                <a:solidFill>
                  <a:srgbClr val="0B539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(ECCV 2014)</a:t>
            </a:r>
            <a:endParaRPr lang="zh-CN" altLang="en-US" sz="2000" dirty="0">
              <a:solidFill>
                <a:srgbClr val="0B539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160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本节内容总结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23528" y="1124744"/>
            <a:ext cx="8390756" cy="4855394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0B5395"/>
                </a:solidFill>
              </a:rPr>
              <a:t>灰度图像及彩色图像在计算机中的表示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图像的向量化、多图像矩阵表示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线性回归模型、求解方法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两种正则化的方法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稀疏表示中的稀疏是指什么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人脸识别的任务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两种特征变换方法：重采样、</a:t>
            </a:r>
            <a:r>
              <a:rPr lang="en-US" altLang="zh-CN" sz="2800" dirty="0">
                <a:solidFill>
                  <a:srgbClr val="0B5395"/>
                </a:solidFill>
              </a:rPr>
              <a:t>PCA</a:t>
            </a:r>
          </a:p>
          <a:p>
            <a:r>
              <a:rPr lang="zh-CN" altLang="en-US" sz="2800" dirty="0">
                <a:solidFill>
                  <a:srgbClr val="0B5395"/>
                </a:solidFill>
              </a:rPr>
              <a:t>最直观的分类思想是什么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en-US" altLang="zh-CN" sz="2800" dirty="0">
                <a:solidFill>
                  <a:srgbClr val="0B5395"/>
                </a:solidFill>
              </a:rPr>
              <a:t>NN</a:t>
            </a:r>
            <a:r>
              <a:rPr lang="zh-CN" altLang="en-US" sz="2800" dirty="0">
                <a:solidFill>
                  <a:srgbClr val="0B5395"/>
                </a:solidFill>
              </a:rPr>
              <a:t>的分类依据是什么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线性表示的思想是什么</a:t>
            </a:r>
            <a:endParaRPr lang="en-US" altLang="zh-CN" sz="2800" dirty="0">
              <a:solidFill>
                <a:srgbClr val="0B5395"/>
              </a:solidFill>
            </a:endParaRPr>
          </a:p>
          <a:p>
            <a:r>
              <a:rPr lang="zh-CN" altLang="en-US" sz="2800" dirty="0">
                <a:solidFill>
                  <a:srgbClr val="0B5395"/>
                </a:solidFill>
              </a:rPr>
              <a:t>基于线性表示的分类依据、稀疏表示的分类</a:t>
            </a:r>
            <a:r>
              <a:rPr lang="zh-CN" altLang="en-US" sz="2800" dirty="0" smtClean="0">
                <a:solidFill>
                  <a:srgbClr val="0B5395"/>
                </a:solidFill>
              </a:rPr>
              <a:t>准则</a:t>
            </a:r>
            <a:endParaRPr lang="en-US" altLang="zh-CN" sz="2800" dirty="0" smtClean="0">
              <a:solidFill>
                <a:srgbClr val="0B5395"/>
              </a:solidFill>
            </a:endParaRPr>
          </a:p>
          <a:p>
            <a:r>
              <a:rPr lang="zh-CN" altLang="en-US" sz="2800" smtClean="0">
                <a:solidFill>
                  <a:srgbClr val="0B5395"/>
                </a:solidFill>
              </a:rPr>
              <a:t>计算机视觉应用举例</a:t>
            </a:r>
            <a:endParaRPr lang="en-US" altLang="zh-CN" sz="2800" dirty="0">
              <a:solidFill>
                <a:srgbClr val="0B5395"/>
              </a:solidFill>
            </a:endParaRPr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80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彩色图像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3692" y="1237902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彩色图像：每个像素的信息由</a:t>
            </a:r>
            <a:r>
              <a:rPr lang="en-US" altLang="zh-CN" sz="2800" dirty="0">
                <a:solidFill>
                  <a:srgbClr val="0B5395"/>
                </a:solidFill>
                <a:latin typeface="+mn-ea"/>
              </a:rPr>
              <a:t>RGB</a:t>
            </a: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三原色构成，</a:t>
            </a:r>
            <a:r>
              <a:rPr lang="en-US" altLang="zh-CN" sz="2800" dirty="0">
                <a:solidFill>
                  <a:srgbClr val="0B5395"/>
                </a:solidFill>
                <a:latin typeface="+mn-ea"/>
              </a:rPr>
              <a:t>R</a:t>
            </a: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、</a:t>
            </a:r>
            <a:r>
              <a:rPr lang="en-US" altLang="zh-CN" sz="2800" dirty="0">
                <a:solidFill>
                  <a:srgbClr val="0B5395"/>
                </a:solidFill>
                <a:latin typeface="+mn-ea"/>
              </a:rPr>
              <a:t>G</a:t>
            </a: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、</a:t>
            </a:r>
            <a:r>
              <a:rPr lang="en-US" altLang="zh-CN" sz="2800" dirty="0">
                <a:solidFill>
                  <a:srgbClr val="0B5395"/>
                </a:solidFill>
                <a:latin typeface="+mn-ea"/>
              </a:rPr>
              <a:t>B</a:t>
            </a:r>
            <a:r>
              <a:rPr lang="zh-CN" altLang="en-US" sz="2800" dirty="0">
                <a:solidFill>
                  <a:srgbClr val="0B5395"/>
                </a:solidFill>
                <a:latin typeface="+mn-ea"/>
              </a:rPr>
              <a:t>由不同的灰度值来描述。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25" y="2420888"/>
            <a:ext cx="2393736" cy="2275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4904"/>
            <a:ext cx="489577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8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图像的向量化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196975"/>
            <a:ext cx="1668463" cy="227647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777288" y="6430963"/>
            <a:ext cx="366712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2803436" y="2060848"/>
            <a:ext cx="68844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673" y="1196751"/>
            <a:ext cx="1658920" cy="22764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042" y="1196752"/>
            <a:ext cx="1658920" cy="2276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833" y="1196751"/>
            <a:ext cx="1664975" cy="2276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378077"/>
            <a:ext cx="1667700" cy="2213223"/>
          </a:xfrm>
          <a:prstGeom prst="rect">
            <a:avLst/>
          </a:prstGeom>
        </p:spPr>
      </p:pic>
      <p:sp>
        <p:nvSpPr>
          <p:cNvPr id="12" name="左大括号 11"/>
          <p:cNvSpPr/>
          <p:nvPr/>
        </p:nvSpPr>
        <p:spPr>
          <a:xfrm>
            <a:off x="3635896" y="1052736"/>
            <a:ext cx="216023" cy="266429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/>
          <p:cNvSpPr/>
          <p:nvPr/>
        </p:nvSpPr>
        <p:spPr>
          <a:xfrm>
            <a:off x="9004562" y="908720"/>
            <a:ext cx="104067" cy="295232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6228184" y="3789040"/>
            <a:ext cx="14401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>
            <a:off x="4788024" y="5229200"/>
            <a:ext cx="506791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747627"/>
              </p:ext>
            </p:extLst>
          </p:nvPr>
        </p:nvGraphicFramePr>
        <p:xfrm>
          <a:off x="971600" y="3688904"/>
          <a:ext cx="360040" cy="26543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286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。。。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269406"/>
              </p:ext>
            </p:extLst>
          </p:nvPr>
        </p:nvGraphicFramePr>
        <p:xfrm>
          <a:off x="2947886" y="4365104"/>
          <a:ext cx="1623660" cy="2090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5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639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0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0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0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0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1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左箭头 18"/>
          <p:cNvSpPr/>
          <p:nvPr/>
        </p:nvSpPr>
        <p:spPr>
          <a:xfrm>
            <a:off x="1807390" y="5229200"/>
            <a:ext cx="506791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7188109" y="5047975"/>
            <a:ext cx="554241" cy="1646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28" idx="1"/>
          </p:cNvCxnSpPr>
          <p:nvPr/>
        </p:nvCxnSpPr>
        <p:spPr>
          <a:xfrm flipV="1">
            <a:off x="6516216" y="4077071"/>
            <a:ext cx="908173" cy="4598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574512" y="4673228"/>
            <a:ext cx="15274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255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24389" y="3615406"/>
            <a:ext cx="622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691680" y="4823441"/>
            <a:ext cx="94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向量化</a:t>
            </a:r>
          </a:p>
        </p:txBody>
      </p:sp>
    </p:spTree>
    <p:extLst>
      <p:ext uri="{BB962C8B-B14F-4D97-AF65-F5344CB8AC3E}">
        <p14:creationId xmlns:p14="http://schemas.microsoft.com/office/powerpoint/2010/main" val="41214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07504" y="1052736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600" dirty="0">
                <a:solidFill>
                  <a:srgbClr val="0B5395"/>
                </a:solidFill>
              </a:rPr>
              <a:t>为简化计算，一般将一副人脸图像表示为向量，多幅图像的组合表示为矩阵，每一列表示一个图像</a:t>
            </a:r>
            <a:r>
              <a:rPr lang="zh-CN" altLang="en-US" sz="2600" dirty="0"/>
              <a:t>。</a:t>
            </a:r>
            <a:endParaRPr lang="en-US" altLang="zh-CN" sz="2600" dirty="0"/>
          </a:p>
          <a:p>
            <a:pPr marL="109537" indent="0">
              <a:buNone/>
            </a:pPr>
            <a:endParaRPr lang="zh-CN" altLang="en-US" sz="2600" dirty="0"/>
          </a:p>
          <a:p>
            <a:endParaRPr lang="zh-CN" altLang="en-US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483768" y="1873443"/>
            <a:ext cx="3745161" cy="1309258"/>
            <a:chOff x="4644008" y="2233483"/>
            <a:chExt cx="3745161" cy="130925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152" y="2233483"/>
              <a:ext cx="937469" cy="1309258"/>
            </a:xfrm>
            <a:prstGeom prst="rect">
              <a:avLst/>
            </a:prstGeom>
          </p:spPr>
        </p:pic>
        <p:pic>
          <p:nvPicPr>
            <p:cNvPr id="7" name="内容占位符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4644008" y="2233483"/>
              <a:ext cx="959137" cy="1309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3065" y="2233483"/>
              <a:ext cx="936104" cy="1309258"/>
            </a:xfrm>
            <a:prstGeom prst="rect">
              <a:avLst/>
            </a:prstGeom>
          </p:spPr>
        </p:pic>
      </p:grp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62922"/>
              </p:ext>
            </p:extLst>
          </p:nvPr>
        </p:nvGraphicFramePr>
        <p:xfrm>
          <a:off x="2783316" y="3501008"/>
          <a:ext cx="360040" cy="23762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4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4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4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4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4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46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46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001562"/>
              </p:ext>
            </p:extLst>
          </p:nvPr>
        </p:nvGraphicFramePr>
        <p:xfrm>
          <a:off x="4068626" y="3501008"/>
          <a:ext cx="360040" cy="23762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46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1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1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1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1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12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82918"/>
              </p:ext>
            </p:extLst>
          </p:nvPr>
        </p:nvGraphicFramePr>
        <p:xfrm>
          <a:off x="5580112" y="3502407"/>
          <a:ext cx="360040" cy="23748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173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1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1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1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1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18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18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左中括号 11"/>
          <p:cNvSpPr/>
          <p:nvPr/>
        </p:nvSpPr>
        <p:spPr>
          <a:xfrm>
            <a:off x="2195736" y="3356992"/>
            <a:ext cx="288032" cy="2592288"/>
          </a:xfrm>
          <a:prstGeom prst="leftBracket">
            <a:avLst/>
          </a:prstGeom>
          <a:ln w="412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中括号 12"/>
          <p:cNvSpPr/>
          <p:nvPr/>
        </p:nvSpPr>
        <p:spPr>
          <a:xfrm>
            <a:off x="6012160" y="3356992"/>
            <a:ext cx="288032" cy="2592288"/>
          </a:xfrm>
          <a:prstGeom prst="rightBracket">
            <a:avLst/>
          </a:prstGeom>
          <a:ln w="412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7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 图像的信息量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-218356" y="877862"/>
            <a:ext cx="7886700" cy="4351338"/>
          </a:xfrm>
        </p:spPr>
        <p:txBody>
          <a:bodyPr>
            <a:normAutofit/>
          </a:bodyPr>
          <a:lstStyle/>
          <a:p>
            <a:pPr marL="109537" indent="0">
              <a:buNone/>
            </a:pPr>
            <a:endParaRPr lang="en-US" altLang="zh-CN" sz="2800" dirty="0">
              <a:solidFill>
                <a:srgbClr val="0B5395"/>
              </a:solidFill>
            </a:endParaRPr>
          </a:p>
          <a:p>
            <a:pPr marL="365125" lvl="1" indent="0">
              <a:buNone/>
            </a:pPr>
            <a:r>
              <a:rPr lang="zh-CN" altLang="en-US" sz="2800" dirty="0">
                <a:solidFill>
                  <a:srgbClr val="0B5395"/>
                </a:solidFill>
              </a:rPr>
              <a:t>每个灰度值（</a:t>
            </a:r>
            <a:r>
              <a:rPr lang="en-US" altLang="zh-CN" sz="2800" dirty="0">
                <a:solidFill>
                  <a:srgbClr val="0B5395"/>
                </a:solidFill>
              </a:rPr>
              <a:t>0~255</a:t>
            </a:r>
            <a:r>
              <a:rPr lang="zh-CN" altLang="en-US" sz="2800" dirty="0">
                <a:solidFill>
                  <a:srgbClr val="0B5395"/>
                </a:solidFill>
              </a:rPr>
              <a:t>）用</a:t>
            </a:r>
            <a:r>
              <a:rPr lang="en-US" altLang="zh-CN" sz="2800" dirty="0">
                <a:solidFill>
                  <a:srgbClr val="0B5395"/>
                </a:solidFill>
              </a:rPr>
              <a:t>1</a:t>
            </a:r>
            <a:r>
              <a:rPr lang="zh-CN" altLang="en-US" sz="2800" dirty="0">
                <a:solidFill>
                  <a:srgbClr val="0B5395"/>
                </a:solidFill>
              </a:rPr>
              <a:t>个字节表示</a:t>
            </a:r>
            <a:endParaRPr lang="en-US" altLang="zh-CN" sz="2800" dirty="0">
              <a:solidFill>
                <a:srgbClr val="0B5395"/>
              </a:solidFill>
            </a:endParaRPr>
          </a:p>
          <a:p>
            <a:pPr marL="365125" lvl="1" indent="0">
              <a:buNone/>
            </a:pPr>
            <a:endParaRPr lang="en-US" altLang="zh-CN" sz="2800" dirty="0">
              <a:solidFill>
                <a:srgbClr val="0B5395"/>
              </a:solidFill>
            </a:endParaRPr>
          </a:p>
          <a:p>
            <a:pPr marL="365125" lvl="1" indent="0">
              <a:buNone/>
            </a:pPr>
            <a:r>
              <a:rPr lang="zh-CN" altLang="en-US" sz="2800" dirty="0">
                <a:solidFill>
                  <a:srgbClr val="0B5395"/>
                </a:solidFill>
              </a:rPr>
              <a:t>灰度图像 </a:t>
            </a:r>
            <a:r>
              <a:rPr lang="en-US" altLang="zh-CN" sz="2800" dirty="0">
                <a:solidFill>
                  <a:srgbClr val="0B5395"/>
                </a:solidFill>
              </a:rPr>
              <a:t>256x256            64KB </a:t>
            </a:r>
          </a:p>
          <a:p>
            <a:pPr marL="365125" lvl="1" indent="0">
              <a:buNone/>
            </a:pPr>
            <a:endParaRPr lang="en-US" altLang="zh-CN" sz="2800" dirty="0">
              <a:solidFill>
                <a:srgbClr val="0B5395"/>
              </a:solidFill>
            </a:endParaRPr>
          </a:p>
          <a:p>
            <a:pPr marL="365125" lvl="1" indent="0">
              <a:buNone/>
            </a:pPr>
            <a:r>
              <a:rPr lang="zh-CN" altLang="en-US" sz="2800" dirty="0">
                <a:solidFill>
                  <a:srgbClr val="0B5395"/>
                </a:solidFill>
              </a:rPr>
              <a:t>彩色图像 </a:t>
            </a:r>
            <a:r>
              <a:rPr lang="en-US" altLang="zh-CN" sz="2800" dirty="0">
                <a:solidFill>
                  <a:srgbClr val="0B5395"/>
                </a:solidFill>
              </a:rPr>
              <a:t>512x512           768KB</a:t>
            </a:r>
          </a:p>
          <a:p>
            <a:pPr marL="109537" indent="0">
              <a:buNone/>
            </a:pPr>
            <a:endParaRPr lang="en-US" altLang="zh-CN" sz="2800" dirty="0">
              <a:solidFill>
                <a:srgbClr val="0B5395"/>
              </a:solidFill>
            </a:endParaRPr>
          </a:p>
          <a:p>
            <a:pPr marL="365125" lvl="1" indent="0">
              <a:buNone/>
            </a:pPr>
            <a:r>
              <a:rPr lang="zh-CN" altLang="en-US" sz="2800" dirty="0">
                <a:solidFill>
                  <a:srgbClr val="0B5395"/>
                </a:solidFill>
              </a:rPr>
              <a:t>电视图像：每秒</a:t>
            </a:r>
            <a:r>
              <a:rPr lang="en-US" altLang="zh-CN" sz="2800" dirty="0">
                <a:solidFill>
                  <a:srgbClr val="0B5395"/>
                </a:solidFill>
              </a:rPr>
              <a:t>60</a:t>
            </a:r>
            <a:r>
              <a:rPr lang="zh-CN" altLang="en-US" sz="2800" dirty="0">
                <a:solidFill>
                  <a:srgbClr val="0B5395"/>
                </a:solidFill>
              </a:rPr>
              <a:t>帧，分辨率</a:t>
            </a:r>
            <a:r>
              <a:rPr lang="en-US" altLang="zh-CN" sz="2800" dirty="0">
                <a:solidFill>
                  <a:srgbClr val="0B5395"/>
                </a:solidFill>
              </a:rPr>
              <a:t>1920x1080</a:t>
            </a:r>
            <a:r>
              <a:rPr lang="zh-CN" altLang="en-US" sz="2800" dirty="0">
                <a:solidFill>
                  <a:srgbClr val="0B5395"/>
                </a:solidFill>
              </a:rPr>
              <a:t>，请问一小</a:t>
            </a:r>
            <a:r>
              <a:rPr lang="en-US" altLang="zh-CN" sz="2800" dirty="0">
                <a:solidFill>
                  <a:srgbClr val="0B5395"/>
                </a:solidFill>
              </a:rPr>
              <a:t>  </a:t>
            </a:r>
            <a:r>
              <a:rPr lang="zh-CN" altLang="en-US" sz="2800" dirty="0">
                <a:solidFill>
                  <a:srgbClr val="0B5395"/>
                </a:solidFill>
              </a:rPr>
              <a:t>时的电视节目（未压缩）占用的存储量是多少？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>
              <a:defRPr/>
            </a:pPr>
            <a:fld id="{803064EC-069C-4598-B7C0-9367C9DE3C7C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右箭头 4"/>
          <p:cNvSpPr/>
          <p:nvPr/>
        </p:nvSpPr>
        <p:spPr>
          <a:xfrm>
            <a:off x="2267744" y="1988840"/>
            <a:ext cx="504056" cy="720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2267744" y="2636912"/>
            <a:ext cx="432048" cy="720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786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alphaModFix amt="33000"/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模板.potx" id="{D4831FA2-1F2B-4A2B-B029-6F4F7E6AEC14}" vid="{85F33F6A-E953-4471-934E-FD99811E22C8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板.potx" id="{D4831FA2-1F2B-4A2B-B029-6F4F7E6AEC14}" vid="{45E23CB6-665A-443B-9E73-98271F296918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3683</TotalTime>
  <Words>1746</Words>
  <Application>Microsoft Office PowerPoint</Application>
  <PresentationFormat>全屏显示(4:3)</PresentationFormat>
  <Paragraphs>377</Paragraphs>
  <Slides>58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3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Lucida Sans Unicode</vt:lpstr>
      <vt:lpstr>Symbol</vt:lpstr>
      <vt:lpstr>Times New Roman</vt:lpstr>
      <vt:lpstr>Wingdings</vt:lpstr>
      <vt:lpstr>模板</vt:lpstr>
      <vt:lpstr>自定义设计方案</vt:lpstr>
      <vt:lpstr>Visio</vt:lpstr>
      <vt:lpstr>模式识别简介</vt:lpstr>
      <vt:lpstr>  上节内容回顾</vt:lpstr>
      <vt:lpstr>  </vt:lpstr>
      <vt:lpstr>PowerPoint 演示文稿</vt:lpstr>
      <vt:lpstr> 灰度图像</vt:lpstr>
      <vt:lpstr> 彩色图像</vt:lpstr>
      <vt:lpstr>  图像的向量化</vt:lpstr>
      <vt:lpstr>PowerPoint 演示文稿</vt:lpstr>
      <vt:lpstr> 图像的信息量</vt:lpstr>
      <vt:lpstr>  典型图像处理操作</vt:lpstr>
      <vt:lpstr> 典型图像处理操作</vt:lpstr>
      <vt:lpstr>  典型图像处理操作</vt:lpstr>
      <vt:lpstr>PowerPoint 演示文稿</vt:lpstr>
      <vt:lpstr>  线性回归</vt:lpstr>
      <vt:lpstr>  二元线性回归方程的直观解释</vt:lpstr>
      <vt:lpstr>  回归参数估计</vt:lpstr>
      <vt:lpstr> 最小二乘的矩阵形式</vt:lpstr>
      <vt:lpstr> 回归估计的正则化</vt:lpstr>
      <vt:lpstr>  L1范数正则化（稀疏表示）</vt:lpstr>
      <vt:lpstr> 人脸图像的线性表示</vt:lpstr>
      <vt:lpstr> 人脸图像的稀疏表示</vt:lpstr>
      <vt:lpstr> 稀疏表示效果</vt:lpstr>
      <vt:lpstr>PowerPoint 演示文稿</vt:lpstr>
      <vt:lpstr> 概要</vt:lpstr>
      <vt:lpstr> 人脸识别的任务</vt:lpstr>
      <vt:lpstr> 训练数据库</vt:lpstr>
      <vt:lpstr> 特征提取</vt:lpstr>
      <vt:lpstr> 特征变换1：重采样</vt:lpstr>
      <vt:lpstr> 特征变换2：线性变换</vt:lpstr>
      <vt:lpstr>PowerPoint 演示文稿</vt:lpstr>
      <vt:lpstr>PowerPoint 演示文稿</vt:lpstr>
      <vt:lpstr>PowerPoint 演示文稿</vt:lpstr>
      <vt:lpstr> 回顾：K最近邻分类器（KNN）</vt:lpstr>
      <vt:lpstr> 最近邻分类（NN）——KNN的简化</vt:lpstr>
      <vt:lpstr>PowerPoint 演示文稿</vt:lpstr>
      <vt:lpstr>PowerPoint 演示文稿</vt:lpstr>
      <vt:lpstr>PowerPoint 演示文稿</vt:lpstr>
      <vt:lpstr> 基于线性回归的分类准则</vt:lpstr>
      <vt:lpstr> 基于线性表示的人脸识别算法流程</vt:lpstr>
      <vt:lpstr> 基于稀疏表示的人脸识别</vt:lpstr>
      <vt:lpstr>PowerPoint 演示文稿</vt:lpstr>
      <vt:lpstr> 基于稀疏表示人脸识别的分类准则</vt:lpstr>
      <vt:lpstr> 基于稀疏表示人脸识别的分类准则</vt:lpstr>
      <vt:lpstr>PowerPoint 演示文稿</vt:lpstr>
      <vt:lpstr> 人脸识别系统评估</vt:lpstr>
      <vt:lpstr> 人脸识别的应用</vt:lpstr>
      <vt:lpstr>计算机视觉的三个不同阶段</vt:lpstr>
      <vt:lpstr>几个例子</vt:lpstr>
      <vt:lpstr>几个例子</vt:lpstr>
      <vt:lpstr>几个例子</vt:lpstr>
      <vt:lpstr>PowerPoint 演示文稿</vt:lpstr>
      <vt:lpstr> 其他计算机视觉应用</vt:lpstr>
      <vt:lpstr>行人检测(Pedestrian Detection)</vt:lpstr>
      <vt:lpstr>深度学习(Deep Learning)</vt:lpstr>
      <vt:lpstr>深度学习(Deep Learning)</vt:lpstr>
      <vt:lpstr> 直观理解：可视化卷积层</vt:lpstr>
      <vt:lpstr> 直观理解：可视化卷积层</vt:lpstr>
      <vt:lpstr> 本节内容总结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定量微波遥感技术</dc:title>
  <dc:creator>shijun</dc:creator>
  <cp:lastModifiedBy>Fumin Shen</cp:lastModifiedBy>
  <cp:revision>438</cp:revision>
  <dcterms:created xsi:type="dcterms:W3CDTF">2012-07-09T05:56:19Z</dcterms:created>
  <dcterms:modified xsi:type="dcterms:W3CDTF">2016-11-16T07:52:44Z</dcterms:modified>
</cp:coreProperties>
</file>